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slideLayouts/slideLayout52.xml" ContentType="application/vnd.openxmlformats-officedocument.presentationml.slideLayout+xml"/>
  <Override PartName="/ppt/theme/theme6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  <p:sldMasterId id="2147483703" r:id="rId2"/>
    <p:sldMasterId id="2147483715" r:id="rId3"/>
    <p:sldMasterId id="2147483954" r:id="rId4"/>
    <p:sldMasterId id="2147483955" r:id="rId5"/>
    <p:sldMasterId id="2147484002" r:id="rId6"/>
    <p:sldMasterId id="2147484073" r:id="rId7"/>
  </p:sldMasterIdLst>
  <p:notesMasterIdLst>
    <p:notesMasterId r:id="rId41"/>
  </p:notesMasterIdLst>
  <p:handoutMasterIdLst>
    <p:handoutMasterId r:id="rId42"/>
  </p:handoutMasterIdLst>
  <p:sldIdLst>
    <p:sldId id="645" r:id="rId8"/>
    <p:sldId id="615" r:id="rId9"/>
    <p:sldId id="863" r:id="rId10"/>
    <p:sldId id="807" r:id="rId11"/>
    <p:sldId id="865" r:id="rId12"/>
    <p:sldId id="864" r:id="rId13"/>
    <p:sldId id="817" r:id="rId14"/>
    <p:sldId id="846" r:id="rId15"/>
    <p:sldId id="813" r:id="rId16"/>
    <p:sldId id="818" r:id="rId17"/>
    <p:sldId id="866" r:id="rId18"/>
    <p:sldId id="819" r:id="rId19"/>
    <p:sldId id="744" r:id="rId20"/>
    <p:sldId id="822" r:id="rId21"/>
    <p:sldId id="748" r:id="rId22"/>
    <p:sldId id="835" r:id="rId23"/>
    <p:sldId id="836" r:id="rId24"/>
    <p:sldId id="837" r:id="rId25"/>
    <p:sldId id="834" r:id="rId26"/>
    <p:sldId id="859" r:id="rId27"/>
    <p:sldId id="839" r:id="rId28"/>
    <p:sldId id="843" r:id="rId29"/>
    <p:sldId id="844" r:id="rId30"/>
    <p:sldId id="850" r:id="rId31"/>
    <p:sldId id="861" r:id="rId32"/>
    <p:sldId id="845" r:id="rId33"/>
    <p:sldId id="851" r:id="rId34"/>
    <p:sldId id="852" r:id="rId35"/>
    <p:sldId id="860" r:id="rId36"/>
    <p:sldId id="853" r:id="rId37"/>
    <p:sldId id="854" r:id="rId38"/>
    <p:sldId id="856" r:id="rId39"/>
    <p:sldId id="862" r:id="rId40"/>
  </p:sldIdLst>
  <p:sldSz cx="9144000" cy="6858000" type="screen4x3"/>
  <p:notesSz cx="7010400" cy="92964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my Furedy, RN, OCN" initials="AF" lastIdx="1" clrIdx="0"/>
  <p:cmAuthor id="1" name="Heather Tomlinson" initials="HT" lastIdx="1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9828"/>
    <a:srgbClr val="FF0000"/>
    <a:srgbClr val="CCCCFF"/>
    <a:srgbClr val="FF99FF"/>
    <a:srgbClr val="008000"/>
    <a:srgbClr val="0099FF"/>
    <a:srgbClr val="0066FF"/>
    <a:srgbClr val="FFCC00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07" autoAdjust="0"/>
    <p:restoredTop sz="95738" autoAdjust="0"/>
  </p:normalViewPr>
  <p:slideViewPr>
    <p:cSldViewPr snapToGrid="0">
      <p:cViewPr>
        <p:scale>
          <a:sx n="66" d="100"/>
          <a:sy n="66" d="100"/>
        </p:scale>
        <p:origin x="-1661" y="-422"/>
      </p:cViewPr>
      <p:guideLst>
        <p:guide orient="horz" pos="2151"/>
        <p:guide orient="horz" pos="4020"/>
        <p:guide orient="horz" pos="608"/>
        <p:guide pos="2880"/>
        <p:guide pos="29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72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5B27B4-28DF-4F5A-B1CD-08919C367652}" type="doc">
      <dgm:prSet loTypeId="urn:microsoft.com/office/officeart/2005/8/layout/orgChart1" loCatId="hierarchy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de-DE"/>
        </a:p>
      </dgm:t>
    </dgm:pt>
    <dgm:pt modelId="{DEF6760D-9222-4470-B775-9B54E390904D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de-DE" sz="2000" b="1" dirty="0" smtClean="0">
              <a:latin typeface="Arial" panose="020B0604020202020204" pitchFamily="34" charset="0"/>
              <a:cs typeface="Arial" panose="020B0604020202020204" pitchFamily="34" charset="0"/>
            </a:rPr>
            <a:t>Platinum-sensitive relapse </a:t>
          </a:r>
        </a:p>
        <a:p>
          <a:pPr>
            <a:lnSpc>
              <a:spcPct val="100000"/>
            </a:lnSpc>
            <a:spcAft>
              <a:spcPct val="35000"/>
            </a:spcAft>
          </a:pPr>
          <a:r>
            <a:rPr lang="de-DE" sz="2000" b="1" dirty="0" smtClean="0">
              <a:latin typeface="Arial" panose="020B0604020202020204" pitchFamily="34" charset="0"/>
              <a:cs typeface="Arial" panose="020B0604020202020204" pitchFamily="34" charset="0"/>
            </a:rPr>
            <a:t>1</a:t>
          </a:r>
          <a:r>
            <a:rPr lang="de-DE" sz="2000" b="1" baseline="30000" dirty="0" smtClean="0">
              <a:latin typeface="Arial" panose="020B0604020202020204" pitchFamily="34" charset="0"/>
              <a:cs typeface="Arial" panose="020B0604020202020204" pitchFamily="34" charset="0"/>
            </a:rPr>
            <a:t>st</a:t>
          </a:r>
          <a:r>
            <a:rPr lang="de-DE" sz="2000" b="1" baseline="0" dirty="0" smtClean="0">
              <a:latin typeface="Arial" panose="020B0604020202020204" pitchFamily="34" charset="0"/>
              <a:cs typeface="Arial" panose="020B0604020202020204" pitchFamily="34" charset="0"/>
            </a:rPr>
            <a:t>-</a:t>
          </a:r>
          <a:r>
            <a:rPr lang="de-DE" sz="2000" b="1" dirty="0" smtClean="0">
              <a:latin typeface="Arial" panose="020B0604020202020204" pitchFamily="34" charset="0"/>
              <a:cs typeface="Arial" panose="020B0604020202020204" pitchFamily="34" charset="0"/>
            </a:rPr>
            <a:t>line chemo + bevacizumab</a:t>
          </a:r>
          <a:endParaRPr lang="de-DE" sz="20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37B4466-13C9-47BC-8E8B-9D8BC92F7F18}" type="parTrans" cxnId="{7C35D501-BC42-4555-BB7A-B1DC3A7EF914}">
      <dgm:prSet/>
      <dgm:spPr/>
      <dgm:t>
        <a:bodyPr/>
        <a:lstStyle/>
        <a:p>
          <a:endParaRPr lang="de-DE" b="1"/>
        </a:p>
      </dgm:t>
    </dgm:pt>
    <dgm:pt modelId="{5BBA8FA5-71D5-4080-8B4D-37A5515C0083}" type="sibTrans" cxnId="{7C35D501-BC42-4555-BB7A-B1DC3A7EF914}">
      <dgm:prSet/>
      <dgm:spPr/>
      <dgm:t>
        <a:bodyPr/>
        <a:lstStyle/>
        <a:p>
          <a:endParaRPr lang="de-DE" b="1"/>
        </a:p>
      </dgm:t>
    </dgm:pt>
    <dgm:pt modelId="{DC8370B0-E62D-421F-A7B5-A71990AD6C9D}">
      <dgm:prSet phldrT="[Text]"/>
      <dgm:spPr>
        <a:solidFill>
          <a:schemeClr val="bg1"/>
        </a:solidFill>
        <a:ln>
          <a:solidFill>
            <a:srgbClr val="002060"/>
          </a:solidFill>
        </a:ln>
      </dgm:spPr>
      <dgm:t>
        <a:bodyPr/>
        <a:lstStyle/>
        <a:p>
          <a:pPr>
            <a:spcAft>
              <a:spcPts val="0"/>
            </a:spcAft>
          </a:pPr>
          <a:r>
            <a:rPr lang="de-DE" b="1" i="1" dirty="0" smtClean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BRCA </a:t>
          </a:r>
        </a:p>
        <a:p>
          <a:pPr>
            <a:spcAft>
              <a:spcPct val="35000"/>
            </a:spcAft>
          </a:pPr>
          <a:r>
            <a:rPr lang="de-DE" b="1" dirty="0" err="1" smtClean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testing</a:t>
          </a:r>
          <a:endParaRPr lang="de-DE" b="1" dirty="0">
            <a:solidFill>
              <a:schemeClr val="accent1">
                <a:lumMod val="50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5B9A4DB-CD46-4823-84A4-051E49AA2EAB}" type="parTrans" cxnId="{B3BADA69-115A-4E42-8FF5-116E700F2FDB}">
      <dgm:prSet/>
      <dgm:spPr/>
      <dgm:t>
        <a:bodyPr/>
        <a:lstStyle/>
        <a:p>
          <a:endParaRPr lang="de-DE" b="1"/>
        </a:p>
      </dgm:t>
    </dgm:pt>
    <dgm:pt modelId="{E4C903A5-9AF3-4C04-AB97-3C7BF44215B3}" type="sibTrans" cxnId="{B3BADA69-115A-4E42-8FF5-116E700F2FDB}">
      <dgm:prSet/>
      <dgm:spPr/>
      <dgm:t>
        <a:bodyPr/>
        <a:lstStyle/>
        <a:p>
          <a:endParaRPr lang="de-DE" b="1"/>
        </a:p>
      </dgm:t>
    </dgm:pt>
    <dgm:pt modelId="{D0FD90A0-9998-4C52-AB60-164E70AC46C4}">
      <dgm:prSet/>
      <dgm:spPr>
        <a:solidFill>
          <a:schemeClr val="bg2"/>
        </a:solidFill>
        <a:ln w="12700">
          <a:solidFill>
            <a:schemeClr val="tx1"/>
          </a:solidFill>
        </a:ln>
      </dgm:spPr>
      <dgm:t>
        <a:bodyPr/>
        <a:lstStyle/>
        <a:p>
          <a:r>
            <a:rPr lang="de-DE" b="1" dirty="0" smtClean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Negative</a:t>
          </a:r>
          <a:endParaRPr lang="de-DE" b="1" dirty="0">
            <a:solidFill>
              <a:schemeClr val="accent1">
                <a:lumMod val="50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E00367F-DFB8-4CC4-98F0-B916B361AE81}" type="parTrans" cxnId="{3E005117-C6C9-47A0-914C-9741558BDE20}">
      <dgm:prSet/>
      <dgm:spPr/>
      <dgm:t>
        <a:bodyPr/>
        <a:lstStyle/>
        <a:p>
          <a:endParaRPr lang="de-DE" b="1"/>
        </a:p>
      </dgm:t>
    </dgm:pt>
    <dgm:pt modelId="{C524A6BE-B53E-45D0-BF6B-AA212ECE5E04}" type="sibTrans" cxnId="{3E005117-C6C9-47A0-914C-9741558BDE20}">
      <dgm:prSet/>
      <dgm:spPr/>
      <dgm:t>
        <a:bodyPr/>
        <a:lstStyle/>
        <a:p>
          <a:endParaRPr lang="de-DE" b="1"/>
        </a:p>
      </dgm:t>
    </dgm:pt>
    <dgm:pt modelId="{5440B4A2-6892-49AA-837F-FAFF8D496FB2}">
      <dgm:prSet/>
      <dgm:spPr>
        <a:solidFill>
          <a:schemeClr val="bg2"/>
        </a:solidFill>
        <a:ln w="12700">
          <a:solidFill>
            <a:schemeClr val="tx1"/>
          </a:solidFill>
        </a:ln>
      </dgm:spPr>
      <dgm:t>
        <a:bodyPr/>
        <a:lstStyle/>
        <a:p>
          <a:r>
            <a:rPr lang="de-DE" b="1" dirty="0" smtClean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Positive</a:t>
          </a:r>
          <a:endParaRPr lang="de-DE" b="1" dirty="0">
            <a:solidFill>
              <a:schemeClr val="accent1">
                <a:lumMod val="50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090A242-80C0-4456-916A-3F167FD195F5}" type="parTrans" cxnId="{677A3A1D-4FDB-4B85-8B91-5E93B750861F}">
      <dgm:prSet/>
      <dgm:spPr/>
      <dgm:t>
        <a:bodyPr/>
        <a:lstStyle/>
        <a:p>
          <a:endParaRPr lang="de-DE" b="1"/>
        </a:p>
      </dgm:t>
    </dgm:pt>
    <dgm:pt modelId="{C548BD9E-3690-41B8-8E64-9028971A015A}" type="sibTrans" cxnId="{677A3A1D-4FDB-4B85-8B91-5E93B750861F}">
      <dgm:prSet/>
      <dgm:spPr/>
      <dgm:t>
        <a:bodyPr/>
        <a:lstStyle/>
        <a:p>
          <a:endParaRPr lang="de-DE" b="1"/>
        </a:p>
      </dgm:t>
    </dgm:pt>
    <dgm:pt modelId="{66B51969-BE2D-47F7-AB8D-F5006520A4F1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de-DE" b="1" dirty="0" smtClean="0">
              <a:latin typeface="Arial" panose="020B0604020202020204" pitchFamily="34" charset="0"/>
              <a:cs typeface="Arial" panose="020B0604020202020204" pitchFamily="34" charset="0"/>
            </a:rPr>
            <a:t>Carbo-PLD</a:t>
          </a:r>
          <a:endParaRPr lang="de-DE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849ACF9-FED2-4E7C-9E9D-9E31F11F9292}" type="parTrans" cxnId="{D2CB1CE7-674D-48AE-9563-603FE24C89FE}">
      <dgm:prSet/>
      <dgm:spPr>
        <a:ln>
          <a:noFill/>
        </a:ln>
      </dgm:spPr>
      <dgm:t>
        <a:bodyPr/>
        <a:lstStyle/>
        <a:p>
          <a:endParaRPr lang="de-DE" b="1"/>
        </a:p>
      </dgm:t>
    </dgm:pt>
    <dgm:pt modelId="{5748C535-B594-4C3F-A109-27DC9C1B2C84}" type="sibTrans" cxnId="{D2CB1CE7-674D-48AE-9563-603FE24C89FE}">
      <dgm:prSet/>
      <dgm:spPr/>
      <dgm:t>
        <a:bodyPr/>
        <a:lstStyle/>
        <a:p>
          <a:endParaRPr lang="de-DE" b="1"/>
        </a:p>
      </dgm:t>
    </dgm:pt>
    <dgm:pt modelId="{15EED5F2-B372-4F21-88B5-948631D697DB}">
      <dgm:prSet/>
      <dgm:spPr>
        <a:solidFill>
          <a:schemeClr val="bg1"/>
        </a:solidFill>
        <a:ln w="28575">
          <a:solidFill>
            <a:schemeClr val="tx2"/>
          </a:solidFill>
        </a:ln>
      </dgm:spPr>
      <dgm:t>
        <a:bodyPr/>
        <a:lstStyle/>
        <a:p>
          <a:r>
            <a:rPr lang="de-DE" b="1" dirty="0" smtClean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ENGOT </a:t>
          </a:r>
          <a:r>
            <a:rPr lang="de-DE" b="1" dirty="0" err="1" smtClean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study</a:t>
          </a:r>
          <a:r>
            <a:rPr lang="de-DE" b="1" dirty="0" smtClean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de-DE" b="1" dirty="0" err="1" smtClean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available</a:t>
          </a:r>
          <a:r>
            <a:rPr lang="de-DE" b="1" dirty="0" smtClean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?</a:t>
          </a:r>
          <a:endParaRPr lang="de-DE" b="1" dirty="0">
            <a:solidFill>
              <a:schemeClr val="accent1">
                <a:lumMod val="50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F970B78-6C75-4958-9BB9-03445F846B78}" type="parTrans" cxnId="{DD096FB6-6115-4E7B-98DF-CC60020CBF2F}">
      <dgm:prSet/>
      <dgm:spPr/>
      <dgm:t>
        <a:bodyPr/>
        <a:lstStyle/>
        <a:p>
          <a:endParaRPr lang="de-DE"/>
        </a:p>
      </dgm:t>
    </dgm:pt>
    <dgm:pt modelId="{645A264D-ADE3-438D-9170-C94DF9AAD2FA}" type="sibTrans" cxnId="{DD096FB6-6115-4E7B-98DF-CC60020CBF2F}">
      <dgm:prSet/>
      <dgm:spPr/>
      <dgm:t>
        <a:bodyPr/>
        <a:lstStyle/>
        <a:p>
          <a:endParaRPr lang="de-DE"/>
        </a:p>
      </dgm:t>
    </dgm:pt>
    <dgm:pt modelId="{EEF8B963-5A99-4C78-B276-FE23559E2D40}">
      <dgm:prSet/>
      <dgm:spPr>
        <a:solidFill>
          <a:schemeClr val="bg2"/>
        </a:solidFill>
        <a:ln w="12700">
          <a:solidFill>
            <a:schemeClr val="tx1"/>
          </a:solidFill>
          <a:prstDash val="dash"/>
        </a:ln>
      </dgm:spPr>
      <dgm:t>
        <a:bodyPr/>
        <a:lstStyle/>
        <a:p>
          <a:r>
            <a: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yes</a:t>
          </a:r>
          <a:endParaRPr lang="de-DE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DCC4183-1726-44EF-8A06-BF242991DADF}" type="parTrans" cxnId="{30FBF121-8872-485E-A544-460B168B62F1}">
      <dgm:prSet/>
      <dgm:spPr/>
      <dgm:t>
        <a:bodyPr/>
        <a:lstStyle/>
        <a:p>
          <a:endParaRPr lang="de-DE"/>
        </a:p>
      </dgm:t>
    </dgm:pt>
    <dgm:pt modelId="{9A255178-08A0-4D00-B5D2-276DE1807CD6}" type="sibTrans" cxnId="{30FBF121-8872-485E-A544-460B168B62F1}">
      <dgm:prSet/>
      <dgm:spPr/>
      <dgm:t>
        <a:bodyPr/>
        <a:lstStyle/>
        <a:p>
          <a:endParaRPr lang="de-DE"/>
        </a:p>
      </dgm:t>
    </dgm:pt>
    <dgm:pt modelId="{EB84C087-8EF2-49CC-A9D0-6927E874FE58}">
      <dgm:prSet/>
      <dgm:spPr>
        <a:solidFill>
          <a:schemeClr val="bg2"/>
        </a:solidFill>
        <a:ln w="12700">
          <a:solidFill>
            <a:schemeClr val="tx1"/>
          </a:solidFill>
          <a:prstDash val="dash"/>
        </a:ln>
      </dgm:spPr>
      <dgm:t>
        <a:bodyPr/>
        <a:lstStyle/>
        <a:p>
          <a:r>
            <a: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no</a:t>
          </a:r>
          <a:endParaRPr lang="de-DE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C72EF5A-7413-4EA4-98CC-2D4A5C277893}" type="parTrans" cxnId="{30235FFB-E603-4E0C-96DB-424AFFB8CBB0}">
      <dgm:prSet/>
      <dgm:spPr/>
      <dgm:t>
        <a:bodyPr/>
        <a:lstStyle/>
        <a:p>
          <a:endParaRPr lang="de-DE"/>
        </a:p>
      </dgm:t>
    </dgm:pt>
    <dgm:pt modelId="{9DB908EF-8A0F-4536-A137-9FF3070723C5}" type="sibTrans" cxnId="{30235FFB-E603-4E0C-96DB-424AFFB8CBB0}">
      <dgm:prSet/>
      <dgm:spPr/>
      <dgm:t>
        <a:bodyPr/>
        <a:lstStyle/>
        <a:p>
          <a:endParaRPr lang="de-DE"/>
        </a:p>
      </dgm:t>
    </dgm:pt>
    <dgm:pt modelId="{ED207769-8E7A-43A6-895B-FD00D9911442}">
      <dgm:prSet/>
      <dgm:spPr>
        <a:solidFill>
          <a:schemeClr val="accent1">
            <a:lumMod val="20000"/>
            <a:lumOff val="80000"/>
          </a:schemeClr>
        </a:solidFill>
        <a:ln>
          <a:solidFill>
            <a:srgbClr val="002060"/>
          </a:solidFill>
        </a:ln>
      </dgm:spPr>
      <dgm:t>
        <a:bodyPr/>
        <a:lstStyle/>
        <a:p>
          <a:r>
            <a:rPr lang="de-DE" b="1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rPr>
            <a:t>ENGOT ov18</a:t>
          </a:r>
          <a:endParaRPr lang="de-DE" b="1" dirty="0">
            <a:solidFill>
              <a:schemeClr val="tx2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E370173-CFC9-4F32-BE05-2B5B06259258}" type="parTrans" cxnId="{8B9B8738-CD6C-4387-8E14-11F2BD59AFBE}">
      <dgm:prSet/>
      <dgm:spPr/>
      <dgm:t>
        <a:bodyPr/>
        <a:lstStyle/>
        <a:p>
          <a:endParaRPr lang="de-DE"/>
        </a:p>
      </dgm:t>
    </dgm:pt>
    <dgm:pt modelId="{EC0C13B4-2DED-4BE2-988D-61D15FE84A4A}" type="sibTrans" cxnId="{8B9B8738-CD6C-4387-8E14-11F2BD59AFBE}">
      <dgm:prSet/>
      <dgm:spPr/>
      <dgm:t>
        <a:bodyPr/>
        <a:lstStyle/>
        <a:p>
          <a:endParaRPr lang="de-DE"/>
        </a:p>
      </dgm:t>
    </dgm:pt>
    <dgm:pt modelId="{74770D31-A97E-4B33-B6B7-D383E0D758C1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de-DE" b="1" dirty="0" smtClean="0">
              <a:latin typeface="Arial" panose="020B0604020202020204" pitchFamily="34" charset="0"/>
              <a:cs typeface="Arial" panose="020B0604020202020204" pitchFamily="34" charset="0"/>
            </a:rPr>
            <a:t>Carbo-PLD</a:t>
          </a:r>
          <a:endParaRPr lang="de-DE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4846D96-888F-49D3-90DA-8502D869A2A2}" type="parTrans" cxnId="{C0BCC01D-664C-4B86-B4CB-4238F715CF8A}">
      <dgm:prSet/>
      <dgm:spPr/>
      <dgm:t>
        <a:bodyPr/>
        <a:lstStyle/>
        <a:p>
          <a:endParaRPr lang="de-DE"/>
        </a:p>
      </dgm:t>
    </dgm:pt>
    <dgm:pt modelId="{2B69B250-BB44-4DF0-B27D-D02C658B7AE9}" type="sibTrans" cxnId="{C0BCC01D-664C-4B86-B4CB-4238F715CF8A}">
      <dgm:prSet/>
      <dgm:spPr/>
      <dgm:t>
        <a:bodyPr/>
        <a:lstStyle/>
        <a:p>
          <a:endParaRPr lang="de-DE"/>
        </a:p>
      </dgm:t>
    </dgm:pt>
    <dgm:pt modelId="{2E8618C7-7227-4EED-A7F3-3919F7D32C16}">
      <dgm:prSet/>
      <dgm:spPr>
        <a:solidFill>
          <a:schemeClr val="bg1"/>
        </a:solidFill>
        <a:ln w="28575"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de-DE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rPr>
            <a:t>Response</a:t>
          </a:r>
          <a:endParaRPr lang="de-DE" dirty="0">
            <a:solidFill>
              <a:srgbClr val="00206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C7C8EB4-A1C9-449D-A81D-58C096C944C1}" type="parTrans" cxnId="{439EB23B-424A-4E3C-BEF3-8691004E0E9F}">
      <dgm:prSet/>
      <dgm:spPr/>
      <dgm:t>
        <a:bodyPr/>
        <a:lstStyle/>
        <a:p>
          <a:endParaRPr lang="de-DE"/>
        </a:p>
      </dgm:t>
    </dgm:pt>
    <dgm:pt modelId="{8295D201-3240-4F86-BA96-368A0E359A22}" type="sibTrans" cxnId="{439EB23B-424A-4E3C-BEF3-8691004E0E9F}">
      <dgm:prSet/>
      <dgm:spPr/>
      <dgm:t>
        <a:bodyPr/>
        <a:lstStyle/>
        <a:p>
          <a:endParaRPr lang="de-DE"/>
        </a:p>
      </dgm:t>
    </dgm:pt>
    <dgm:pt modelId="{E6C1157F-E9C7-4030-889B-B8241B8B5215}">
      <dgm:prSet/>
      <dgm:spPr>
        <a:solidFill>
          <a:schemeClr val="bg2"/>
        </a:solidFill>
        <a:ln w="12700">
          <a:solidFill>
            <a:schemeClr val="tx1"/>
          </a:solidFill>
          <a:prstDash val="dash"/>
        </a:ln>
      </dgm:spPr>
      <dgm:t>
        <a:bodyPr/>
        <a:lstStyle/>
        <a:p>
          <a:r>
            <a: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no</a:t>
          </a:r>
          <a:endParaRPr lang="de-DE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402EF2E-FEFB-401A-BA63-B20C389A7BF1}" type="parTrans" cxnId="{1B200BF0-A7E0-487F-AFC5-E026E9446619}">
      <dgm:prSet/>
      <dgm:spPr/>
      <dgm:t>
        <a:bodyPr/>
        <a:lstStyle/>
        <a:p>
          <a:endParaRPr lang="de-DE"/>
        </a:p>
      </dgm:t>
    </dgm:pt>
    <dgm:pt modelId="{67707CF0-51F1-42CB-9BE4-021156F8697D}" type="sibTrans" cxnId="{1B200BF0-A7E0-487F-AFC5-E026E9446619}">
      <dgm:prSet/>
      <dgm:spPr/>
      <dgm:t>
        <a:bodyPr/>
        <a:lstStyle/>
        <a:p>
          <a:endParaRPr lang="de-DE"/>
        </a:p>
      </dgm:t>
    </dgm:pt>
    <dgm:pt modelId="{3AD60B7E-9122-4866-BAB3-3116412D2D08}">
      <dgm:prSet/>
      <dgm:spPr>
        <a:solidFill>
          <a:schemeClr val="bg2"/>
        </a:solidFill>
        <a:ln w="12700">
          <a:solidFill>
            <a:schemeClr val="tx1"/>
          </a:solidFill>
          <a:prstDash val="dash"/>
        </a:ln>
      </dgm:spPr>
      <dgm:t>
        <a:bodyPr/>
        <a:lstStyle/>
        <a:p>
          <a:r>
            <a:rPr lang="de-DE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yes</a:t>
          </a:r>
          <a:endParaRPr lang="de-DE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AA8F8D3-1C9C-4185-AF7D-7F064349B835}" type="parTrans" cxnId="{8DC25A93-0F25-4ED8-82E7-B0189DF94B8B}">
      <dgm:prSet/>
      <dgm:spPr/>
      <dgm:t>
        <a:bodyPr/>
        <a:lstStyle/>
        <a:p>
          <a:endParaRPr lang="de-DE"/>
        </a:p>
      </dgm:t>
    </dgm:pt>
    <dgm:pt modelId="{41A66EAD-A334-4622-90CD-DD0D07CD985C}" type="sibTrans" cxnId="{8DC25A93-0F25-4ED8-82E7-B0189DF94B8B}">
      <dgm:prSet/>
      <dgm:spPr/>
      <dgm:t>
        <a:bodyPr/>
        <a:lstStyle/>
        <a:p>
          <a:endParaRPr lang="de-DE"/>
        </a:p>
      </dgm:t>
    </dgm:pt>
    <dgm:pt modelId="{F00C0C27-542A-42FD-900D-1077A76BB563}">
      <dgm:prSet custT="1"/>
      <dgm:spPr>
        <a:solidFill>
          <a:srgbClr val="FFFF00"/>
        </a:solidFill>
        <a:ln w="12700">
          <a:solidFill>
            <a:schemeClr val="tx1"/>
          </a:solidFill>
          <a:prstDash val="dash"/>
        </a:ln>
      </dgm:spPr>
      <dgm:t>
        <a:bodyPr/>
        <a:lstStyle/>
        <a:p>
          <a:pPr>
            <a:spcAft>
              <a:spcPts val="0"/>
            </a:spcAft>
          </a:pPr>
          <a:r>
            <a:rPr lang="de-DE" sz="1400" i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Plat-resistant</a:t>
          </a:r>
        </a:p>
        <a:p>
          <a:pPr>
            <a:spcAft>
              <a:spcPct val="35000"/>
            </a:spcAft>
          </a:pPr>
          <a:r>
            <a:rPr lang="de-DE" sz="1400" i="1" dirty="0" err="1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relapse</a:t>
          </a:r>
          <a:endParaRPr lang="de-DE" sz="1400" i="1" dirty="0">
            <a:solidFill>
              <a:schemeClr val="tx1">
                <a:lumMod val="75000"/>
                <a:lumOff val="2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E025156-C0AB-40F9-8E69-4F1F60FE66E0}" type="parTrans" cxnId="{5C36D497-3C4E-4618-86A3-820B697CAC76}">
      <dgm:prSet/>
      <dgm:spPr/>
      <dgm:t>
        <a:bodyPr/>
        <a:lstStyle/>
        <a:p>
          <a:endParaRPr lang="de-DE"/>
        </a:p>
      </dgm:t>
    </dgm:pt>
    <dgm:pt modelId="{1C8EC37E-C14D-423F-A282-8CE92091A195}" type="sibTrans" cxnId="{5C36D497-3C4E-4618-86A3-820B697CAC76}">
      <dgm:prSet/>
      <dgm:spPr/>
      <dgm:t>
        <a:bodyPr/>
        <a:lstStyle/>
        <a:p>
          <a:endParaRPr lang="de-DE"/>
        </a:p>
      </dgm:t>
    </dgm:pt>
    <dgm:pt modelId="{226D9CB7-F87D-4332-B613-610A866FC7C2}">
      <dgm:prSet custT="1"/>
      <dgm:spPr>
        <a:solidFill>
          <a:srgbClr val="CCCCFF"/>
        </a:solidFill>
        <a:ln>
          <a:solidFill>
            <a:srgbClr val="7030A0"/>
          </a:solidFill>
        </a:ln>
      </dgm:spPr>
      <dgm:t>
        <a:bodyPr/>
        <a:lstStyle/>
        <a:p>
          <a:r>
            <a:rPr lang="de-DE" sz="1400" b="1" dirty="0" err="1" smtClean="0">
              <a:solidFill>
                <a:srgbClr val="7030A0"/>
              </a:solidFill>
              <a:effectLst/>
              <a:latin typeface="Arial" panose="020B0604020202020204" pitchFamily="34" charset="0"/>
              <a:cs typeface="Arial" panose="020B0604020202020204" pitchFamily="34" charset="0"/>
            </a:rPr>
            <a:t>Olaparib</a:t>
          </a:r>
          <a:endParaRPr lang="de-DE" sz="1400" b="1" dirty="0">
            <a:solidFill>
              <a:srgbClr val="7030A0"/>
            </a:solidFill>
            <a:effectLst/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21D2104-07E0-4CF0-8418-F7BEF9B3FF22}" type="parTrans" cxnId="{A11F9EC9-4C8B-4340-9DF5-DC51F4957465}">
      <dgm:prSet/>
      <dgm:spPr/>
      <dgm:t>
        <a:bodyPr/>
        <a:lstStyle/>
        <a:p>
          <a:endParaRPr lang="de-DE"/>
        </a:p>
      </dgm:t>
    </dgm:pt>
    <dgm:pt modelId="{3BBED8E0-99D7-4168-99FC-C63DFDBEDD4F}" type="sibTrans" cxnId="{A11F9EC9-4C8B-4340-9DF5-DC51F4957465}">
      <dgm:prSet/>
      <dgm:spPr/>
      <dgm:t>
        <a:bodyPr/>
        <a:lstStyle/>
        <a:p>
          <a:endParaRPr lang="de-DE"/>
        </a:p>
      </dgm:t>
    </dgm:pt>
    <dgm:pt modelId="{C44E91E6-FEC3-4C80-A231-957D72671DB3}">
      <dgm:prSet custT="1"/>
      <dgm:spPr>
        <a:solidFill>
          <a:srgbClr val="FF0000"/>
        </a:solidFill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de-DE" sz="1200" b="1" dirty="0" err="1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Carbo</a:t>
          </a:r>
          <a:r>
            <a:rPr lang="de-DE" sz="12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-</a:t>
          </a:r>
          <a:r>
            <a:rPr lang="de-DE" sz="1200" b="1" dirty="0" err="1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Gem</a:t>
          </a:r>
          <a:r>
            <a:rPr lang="de-DE" sz="12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-Bev -&gt; Bev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de-DE" sz="1000" b="1" dirty="0" err="1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or</a:t>
          </a:r>
          <a:r>
            <a:rPr lang="de-DE" sz="10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</a:p>
        <a:p>
          <a:pPr>
            <a:lnSpc>
              <a:spcPct val="100000"/>
            </a:lnSpc>
            <a:spcAft>
              <a:spcPct val="35000"/>
            </a:spcAft>
          </a:pPr>
          <a:r>
            <a:rPr lang="de-DE" sz="12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Carbo-PLD-Bev -&gt; Bev</a:t>
          </a:r>
          <a:endParaRPr lang="de-DE" sz="1200" b="1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EA16BD5-6799-4C55-8C35-5DC3504350FD}" type="parTrans" cxnId="{58AFF8F4-8A39-4C26-883D-64517E2FE462}">
      <dgm:prSet/>
      <dgm:spPr/>
      <dgm:t>
        <a:bodyPr/>
        <a:lstStyle/>
        <a:p>
          <a:endParaRPr lang="de-DE"/>
        </a:p>
      </dgm:t>
    </dgm:pt>
    <dgm:pt modelId="{B375D8B2-1AED-4132-8843-A8A4A3AD5B4E}" type="sibTrans" cxnId="{58AFF8F4-8A39-4C26-883D-64517E2FE462}">
      <dgm:prSet/>
      <dgm:spPr/>
      <dgm:t>
        <a:bodyPr/>
        <a:lstStyle/>
        <a:p>
          <a:endParaRPr lang="de-DE"/>
        </a:p>
      </dgm:t>
    </dgm:pt>
    <dgm:pt modelId="{78601521-0FAA-40F5-8287-FBADED5BD926}" type="pres">
      <dgm:prSet presAssocID="{6F5B27B4-28DF-4F5A-B1CD-08919C36765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1B70222B-9FCD-4BB8-A895-CBE26D6A4AAF}" type="pres">
      <dgm:prSet presAssocID="{DEF6760D-9222-4470-B775-9B54E390904D}" presName="hierRoot1" presStyleCnt="0">
        <dgm:presLayoutVars>
          <dgm:hierBranch val="init"/>
        </dgm:presLayoutVars>
      </dgm:prSet>
      <dgm:spPr/>
    </dgm:pt>
    <dgm:pt modelId="{8FF98BC8-98D8-404A-BBF2-137AE41EE5AE}" type="pres">
      <dgm:prSet presAssocID="{DEF6760D-9222-4470-B775-9B54E390904D}" presName="rootComposite1" presStyleCnt="0"/>
      <dgm:spPr/>
    </dgm:pt>
    <dgm:pt modelId="{CCF4B22A-2C90-43AD-87BE-790AC68B9A29}" type="pres">
      <dgm:prSet presAssocID="{DEF6760D-9222-4470-B775-9B54E390904D}" presName="rootText1" presStyleLbl="node0" presStyleIdx="0" presStyleCnt="1" custScaleX="345689" custScaleY="18004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C0748567-5FA6-4A61-A241-43B0ADF0F169}" type="pres">
      <dgm:prSet presAssocID="{DEF6760D-9222-4470-B775-9B54E390904D}" presName="rootConnector1" presStyleLbl="node1" presStyleIdx="0" presStyleCnt="0"/>
      <dgm:spPr/>
      <dgm:t>
        <a:bodyPr/>
        <a:lstStyle/>
        <a:p>
          <a:endParaRPr lang="de-DE"/>
        </a:p>
      </dgm:t>
    </dgm:pt>
    <dgm:pt modelId="{2DF256E1-9F7F-47C9-9ED1-4C283DBE48C7}" type="pres">
      <dgm:prSet presAssocID="{DEF6760D-9222-4470-B775-9B54E390904D}" presName="hierChild2" presStyleCnt="0"/>
      <dgm:spPr/>
    </dgm:pt>
    <dgm:pt modelId="{BDAE031B-F428-4CAB-B1EB-E355195D7330}" type="pres">
      <dgm:prSet presAssocID="{C5B9A4DB-CD46-4823-84A4-051E49AA2EAB}" presName="Name37" presStyleLbl="parChTrans1D2" presStyleIdx="0" presStyleCnt="1"/>
      <dgm:spPr/>
      <dgm:t>
        <a:bodyPr/>
        <a:lstStyle/>
        <a:p>
          <a:endParaRPr lang="de-DE"/>
        </a:p>
      </dgm:t>
    </dgm:pt>
    <dgm:pt modelId="{A8F1B85F-2665-4FCC-9C35-01AE3F9998F9}" type="pres">
      <dgm:prSet presAssocID="{DC8370B0-E62D-421F-A7B5-A71990AD6C9D}" presName="hierRoot2" presStyleCnt="0">
        <dgm:presLayoutVars>
          <dgm:hierBranch/>
        </dgm:presLayoutVars>
      </dgm:prSet>
      <dgm:spPr/>
    </dgm:pt>
    <dgm:pt modelId="{C5585D28-59BF-431E-9B82-7DB71D1D18D7}" type="pres">
      <dgm:prSet presAssocID="{DC8370B0-E62D-421F-A7B5-A71990AD6C9D}" presName="rootComposite" presStyleCnt="0"/>
      <dgm:spPr/>
    </dgm:pt>
    <dgm:pt modelId="{FCC07CA7-45DF-4FC3-808D-60BE841F64A2}" type="pres">
      <dgm:prSet presAssocID="{DC8370B0-E62D-421F-A7B5-A71990AD6C9D}" presName="rootText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54DEA7C9-F4AD-4E09-8B97-152AA400FDB2}" type="pres">
      <dgm:prSet presAssocID="{DC8370B0-E62D-421F-A7B5-A71990AD6C9D}" presName="rootConnector" presStyleLbl="node2" presStyleIdx="0" presStyleCnt="1"/>
      <dgm:spPr/>
      <dgm:t>
        <a:bodyPr/>
        <a:lstStyle/>
        <a:p>
          <a:endParaRPr lang="de-DE"/>
        </a:p>
      </dgm:t>
    </dgm:pt>
    <dgm:pt modelId="{2585629A-766D-40FD-BC55-703A40E1A23A}" type="pres">
      <dgm:prSet presAssocID="{DC8370B0-E62D-421F-A7B5-A71990AD6C9D}" presName="hierChild4" presStyleCnt="0"/>
      <dgm:spPr/>
    </dgm:pt>
    <dgm:pt modelId="{5249FA3F-072E-4B62-B603-5BE16C2153C1}" type="pres">
      <dgm:prSet presAssocID="{9E00367F-DFB8-4CC4-98F0-B916B361AE81}" presName="Name35" presStyleLbl="parChTrans1D3" presStyleIdx="0" presStyleCnt="2"/>
      <dgm:spPr/>
      <dgm:t>
        <a:bodyPr/>
        <a:lstStyle/>
        <a:p>
          <a:endParaRPr lang="de-DE"/>
        </a:p>
      </dgm:t>
    </dgm:pt>
    <dgm:pt modelId="{AC2097C5-EC5B-4458-8BB6-BF4FCBFE9667}" type="pres">
      <dgm:prSet presAssocID="{D0FD90A0-9998-4C52-AB60-164E70AC46C4}" presName="hierRoot2" presStyleCnt="0">
        <dgm:presLayoutVars>
          <dgm:hierBranch/>
        </dgm:presLayoutVars>
      </dgm:prSet>
      <dgm:spPr/>
    </dgm:pt>
    <dgm:pt modelId="{318F6603-B17A-4D4D-B9CC-75149CE2AA7B}" type="pres">
      <dgm:prSet presAssocID="{D0FD90A0-9998-4C52-AB60-164E70AC46C4}" presName="rootComposite" presStyleCnt="0"/>
      <dgm:spPr/>
    </dgm:pt>
    <dgm:pt modelId="{B0372FEC-0D48-4AE6-8E38-A9BA242A6E1F}" type="pres">
      <dgm:prSet presAssocID="{D0FD90A0-9998-4C52-AB60-164E70AC46C4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1B26F1A8-36C5-4994-A7C2-40C56195F3F9}" type="pres">
      <dgm:prSet presAssocID="{D0FD90A0-9998-4C52-AB60-164E70AC46C4}" presName="rootConnector" presStyleLbl="node3" presStyleIdx="0" presStyleCnt="2"/>
      <dgm:spPr/>
      <dgm:t>
        <a:bodyPr/>
        <a:lstStyle/>
        <a:p>
          <a:endParaRPr lang="de-DE"/>
        </a:p>
      </dgm:t>
    </dgm:pt>
    <dgm:pt modelId="{61C2FA5E-5CE0-49D1-87C7-7EA0CA4045F9}" type="pres">
      <dgm:prSet presAssocID="{D0FD90A0-9998-4C52-AB60-164E70AC46C4}" presName="hierChild4" presStyleCnt="0"/>
      <dgm:spPr/>
    </dgm:pt>
    <dgm:pt modelId="{AA5B5F83-44C3-471A-8FC2-12E8E932796E}" type="pres">
      <dgm:prSet presAssocID="{7F970B78-6C75-4958-9BB9-03445F846B78}" presName="Name35" presStyleLbl="parChTrans1D4" presStyleIdx="0" presStyleCnt="12"/>
      <dgm:spPr/>
      <dgm:t>
        <a:bodyPr/>
        <a:lstStyle/>
        <a:p>
          <a:endParaRPr lang="de-DE"/>
        </a:p>
      </dgm:t>
    </dgm:pt>
    <dgm:pt modelId="{7A2D6624-7695-45C4-93CD-0FD1DA89D17B}" type="pres">
      <dgm:prSet presAssocID="{15EED5F2-B372-4F21-88B5-948631D697DB}" presName="hierRoot2" presStyleCnt="0">
        <dgm:presLayoutVars>
          <dgm:hierBranch/>
        </dgm:presLayoutVars>
      </dgm:prSet>
      <dgm:spPr/>
    </dgm:pt>
    <dgm:pt modelId="{269DC013-2ECD-4599-A106-40C7EEF76310}" type="pres">
      <dgm:prSet presAssocID="{15EED5F2-B372-4F21-88B5-948631D697DB}" presName="rootComposite" presStyleCnt="0"/>
      <dgm:spPr/>
    </dgm:pt>
    <dgm:pt modelId="{BBAFF6F8-81E3-4B77-98E0-8D73166E0CD6}" type="pres">
      <dgm:prSet presAssocID="{15EED5F2-B372-4F21-88B5-948631D697DB}" presName="rootText" presStyleLbl="node4" presStyleIdx="0" presStyleCnt="12" custScaleX="119125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C7E8743-C237-4FAE-8D87-678E5DB4A535}" type="pres">
      <dgm:prSet presAssocID="{15EED5F2-B372-4F21-88B5-948631D697DB}" presName="rootConnector" presStyleLbl="node4" presStyleIdx="0" presStyleCnt="12"/>
      <dgm:spPr/>
      <dgm:t>
        <a:bodyPr/>
        <a:lstStyle/>
        <a:p>
          <a:endParaRPr lang="de-DE"/>
        </a:p>
      </dgm:t>
    </dgm:pt>
    <dgm:pt modelId="{D71B5727-98FC-4F91-9C42-8211E22E99F1}" type="pres">
      <dgm:prSet presAssocID="{15EED5F2-B372-4F21-88B5-948631D697DB}" presName="hierChild4" presStyleCnt="0"/>
      <dgm:spPr/>
    </dgm:pt>
    <dgm:pt modelId="{8C6BBF82-5843-4DD0-A3C3-E05666A1B226}" type="pres">
      <dgm:prSet presAssocID="{8DCC4183-1726-44EF-8A06-BF242991DADF}" presName="Name35" presStyleLbl="parChTrans1D4" presStyleIdx="1" presStyleCnt="12"/>
      <dgm:spPr/>
      <dgm:t>
        <a:bodyPr/>
        <a:lstStyle/>
        <a:p>
          <a:endParaRPr lang="de-DE"/>
        </a:p>
      </dgm:t>
    </dgm:pt>
    <dgm:pt modelId="{75316508-4777-49DA-B4E6-EAC82382962A}" type="pres">
      <dgm:prSet presAssocID="{EEF8B963-5A99-4C78-B276-FE23559E2D40}" presName="hierRoot2" presStyleCnt="0">
        <dgm:presLayoutVars>
          <dgm:hierBranch/>
        </dgm:presLayoutVars>
      </dgm:prSet>
      <dgm:spPr/>
    </dgm:pt>
    <dgm:pt modelId="{B229EAF6-88FE-4FE5-9506-8A0E08AE1728}" type="pres">
      <dgm:prSet presAssocID="{EEF8B963-5A99-4C78-B276-FE23559E2D40}" presName="rootComposite" presStyleCnt="0"/>
      <dgm:spPr/>
    </dgm:pt>
    <dgm:pt modelId="{44A2155C-2DBE-4551-B7FD-617FC687D7F5}" type="pres">
      <dgm:prSet presAssocID="{EEF8B963-5A99-4C78-B276-FE23559E2D40}" presName="rootText" presStyleLbl="node4" presStyleIdx="1" presStyleCnt="1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C6E90B75-2326-4DA4-A6EE-684CFEE4742D}" type="pres">
      <dgm:prSet presAssocID="{EEF8B963-5A99-4C78-B276-FE23559E2D40}" presName="rootConnector" presStyleLbl="node4" presStyleIdx="1" presStyleCnt="12"/>
      <dgm:spPr/>
      <dgm:t>
        <a:bodyPr/>
        <a:lstStyle/>
        <a:p>
          <a:endParaRPr lang="de-DE"/>
        </a:p>
      </dgm:t>
    </dgm:pt>
    <dgm:pt modelId="{F334F36C-4FA6-4748-A6C9-10621CBCD83A}" type="pres">
      <dgm:prSet presAssocID="{EEF8B963-5A99-4C78-B276-FE23559E2D40}" presName="hierChild4" presStyleCnt="0"/>
      <dgm:spPr/>
    </dgm:pt>
    <dgm:pt modelId="{66F3F04A-5BF3-4D85-9BDF-059F361A72FE}" type="pres">
      <dgm:prSet presAssocID="{CE370173-CFC9-4F32-BE05-2B5B06259258}" presName="Name35" presStyleLbl="parChTrans1D4" presStyleIdx="2" presStyleCnt="12"/>
      <dgm:spPr/>
      <dgm:t>
        <a:bodyPr/>
        <a:lstStyle/>
        <a:p>
          <a:endParaRPr lang="de-DE"/>
        </a:p>
      </dgm:t>
    </dgm:pt>
    <dgm:pt modelId="{CF9582B9-16EA-4D4C-B2A9-9118C0B0B1F3}" type="pres">
      <dgm:prSet presAssocID="{ED207769-8E7A-43A6-895B-FD00D9911442}" presName="hierRoot2" presStyleCnt="0">
        <dgm:presLayoutVars>
          <dgm:hierBranch/>
        </dgm:presLayoutVars>
      </dgm:prSet>
      <dgm:spPr/>
    </dgm:pt>
    <dgm:pt modelId="{C38FCC2A-F78B-4849-991F-994B56D0D40D}" type="pres">
      <dgm:prSet presAssocID="{ED207769-8E7A-43A6-895B-FD00D9911442}" presName="rootComposite" presStyleCnt="0"/>
      <dgm:spPr/>
    </dgm:pt>
    <dgm:pt modelId="{8A5CCAF3-8B25-4D94-A6BA-7BEF3D054D4E}" type="pres">
      <dgm:prSet presAssocID="{ED207769-8E7A-43A6-895B-FD00D9911442}" presName="rootText" presStyleLbl="node4" presStyleIdx="2" presStyleCnt="1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A1F7AF68-EBD5-45FB-8A71-CAB5FB7CDD7F}" type="pres">
      <dgm:prSet presAssocID="{ED207769-8E7A-43A6-895B-FD00D9911442}" presName="rootConnector" presStyleLbl="node4" presStyleIdx="2" presStyleCnt="12"/>
      <dgm:spPr/>
      <dgm:t>
        <a:bodyPr/>
        <a:lstStyle/>
        <a:p>
          <a:endParaRPr lang="de-DE"/>
        </a:p>
      </dgm:t>
    </dgm:pt>
    <dgm:pt modelId="{A9A6BCB4-EA5B-4C5C-AB99-19A325CC442A}" type="pres">
      <dgm:prSet presAssocID="{ED207769-8E7A-43A6-895B-FD00D9911442}" presName="hierChild4" presStyleCnt="0"/>
      <dgm:spPr/>
    </dgm:pt>
    <dgm:pt modelId="{13DE095E-0FA8-46A0-8447-05AE2B49F6C8}" type="pres">
      <dgm:prSet presAssocID="{3EA16BD5-6799-4C55-8C35-5DC3504350FD}" presName="Name35" presStyleLbl="parChTrans1D4" presStyleIdx="3" presStyleCnt="12"/>
      <dgm:spPr/>
      <dgm:t>
        <a:bodyPr/>
        <a:lstStyle/>
        <a:p>
          <a:endParaRPr lang="de-DE"/>
        </a:p>
      </dgm:t>
    </dgm:pt>
    <dgm:pt modelId="{F95832A6-98CB-45F0-948E-A54A740C78BD}" type="pres">
      <dgm:prSet presAssocID="{C44E91E6-FEC3-4C80-A231-957D72671DB3}" presName="hierRoot2" presStyleCnt="0">
        <dgm:presLayoutVars>
          <dgm:hierBranch val="init"/>
        </dgm:presLayoutVars>
      </dgm:prSet>
      <dgm:spPr/>
    </dgm:pt>
    <dgm:pt modelId="{5543F3D7-FA42-4912-869B-8A5F716C305B}" type="pres">
      <dgm:prSet presAssocID="{C44E91E6-FEC3-4C80-A231-957D72671DB3}" presName="rootComposite" presStyleCnt="0"/>
      <dgm:spPr/>
    </dgm:pt>
    <dgm:pt modelId="{C2D67DFB-5B90-42A3-8355-074365E0B92B}" type="pres">
      <dgm:prSet presAssocID="{C44E91E6-FEC3-4C80-A231-957D72671DB3}" presName="rootText" presStyleLbl="node4" presStyleIdx="3" presStyleCnt="12" custScaleX="141967" custScaleY="194109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5C6AA598-04F6-4684-A41E-8D38E8848C27}" type="pres">
      <dgm:prSet presAssocID="{C44E91E6-FEC3-4C80-A231-957D72671DB3}" presName="rootConnector" presStyleLbl="node4" presStyleIdx="3" presStyleCnt="12"/>
      <dgm:spPr/>
      <dgm:t>
        <a:bodyPr/>
        <a:lstStyle/>
        <a:p>
          <a:endParaRPr lang="de-DE"/>
        </a:p>
      </dgm:t>
    </dgm:pt>
    <dgm:pt modelId="{BB45D902-CC3D-4F61-8BC9-9F4111675D9C}" type="pres">
      <dgm:prSet presAssocID="{C44E91E6-FEC3-4C80-A231-957D72671DB3}" presName="hierChild4" presStyleCnt="0"/>
      <dgm:spPr/>
    </dgm:pt>
    <dgm:pt modelId="{4B0EAAA2-BAAE-47A2-9E1C-FB864E602C6D}" type="pres">
      <dgm:prSet presAssocID="{C44E91E6-FEC3-4C80-A231-957D72671DB3}" presName="hierChild5" presStyleCnt="0"/>
      <dgm:spPr/>
    </dgm:pt>
    <dgm:pt modelId="{2B1A8EDF-369B-442F-B966-7D34C9B9D91C}" type="pres">
      <dgm:prSet presAssocID="{ED207769-8E7A-43A6-895B-FD00D9911442}" presName="hierChild5" presStyleCnt="0"/>
      <dgm:spPr/>
    </dgm:pt>
    <dgm:pt modelId="{3F7A4B8D-1E14-4C43-812F-F8669F78D1D7}" type="pres">
      <dgm:prSet presAssocID="{EEF8B963-5A99-4C78-B276-FE23559E2D40}" presName="hierChild5" presStyleCnt="0"/>
      <dgm:spPr/>
    </dgm:pt>
    <dgm:pt modelId="{310175C7-2A45-4E4F-BF12-E858637F53BB}" type="pres">
      <dgm:prSet presAssocID="{4C72EF5A-7413-4EA4-98CC-2D4A5C277893}" presName="Name35" presStyleLbl="parChTrans1D4" presStyleIdx="4" presStyleCnt="12"/>
      <dgm:spPr/>
      <dgm:t>
        <a:bodyPr/>
        <a:lstStyle/>
        <a:p>
          <a:endParaRPr lang="de-DE"/>
        </a:p>
      </dgm:t>
    </dgm:pt>
    <dgm:pt modelId="{6F2A8571-96D6-423B-A809-328BF363A913}" type="pres">
      <dgm:prSet presAssocID="{EB84C087-8EF2-49CC-A9D0-6927E874FE58}" presName="hierRoot2" presStyleCnt="0">
        <dgm:presLayoutVars>
          <dgm:hierBranch/>
        </dgm:presLayoutVars>
      </dgm:prSet>
      <dgm:spPr/>
    </dgm:pt>
    <dgm:pt modelId="{C1BB2B48-A8F6-4C2D-8A61-ED1839B64958}" type="pres">
      <dgm:prSet presAssocID="{EB84C087-8EF2-49CC-A9D0-6927E874FE58}" presName="rootComposite" presStyleCnt="0"/>
      <dgm:spPr/>
    </dgm:pt>
    <dgm:pt modelId="{39FD2A14-836F-4F08-A59C-71B08668807A}" type="pres">
      <dgm:prSet presAssocID="{EB84C087-8EF2-49CC-A9D0-6927E874FE58}" presName="rootText" presStyleLbl="node4" presStyleIdx="4" presStyleCnt="1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FEB85003-8C33-4958-8E95-7DD3986BC13A}" type="pres">
      <dgm:prSet presAssocID="{EB84C087-8EF2-49CC-A9D0-6927E874FE58}" presName="rootConnector" presStyleLbl="node4" presStyleIdx="4" presStyleCnt="12"/>
      <dgm:spPr/>
      <dgm:t>
        <a:bodyPr/>
        <a:lstStyle/>
        <a:p>
          <a:endParaRPr lang="de-DE"/>
        </a:p>
      </dgm:t>
    </dgm:pt>
    <dgm:pt modelId="{1855C3B0-EBD7-4099-B72F-CC204B9685F3}" type="pres">
      <dgm:prSet presAssocID="{EB84C087-8EF2-49CC-A9D0-6927E874FE58}" presName="hierChild4" presStyleCnt="0"/>
      <dgm:spPr/>
    </dgm:pt>
    <dgm:pt modelId="{AB454D25-46FD-47F1-804A-86AFFF617494}" type="pres">
      <dgm:prSet presAssocID="{74846D96-888F-49D3-90DA-8502D869A2A2}" presName="Name35" presStyleLbl="parChTrans1D4" presStyleIdx="5" presStyleCnt="12"/>
      <dgm:spPr/>
      <dgm:t>
        <a:bodyPr/>
        <a:lstStyle/>
        <a:p>
          <a:endParaRPr lang="de-DE"/>
        </a:p>
      </dgm:t>
    </dgm:pt>
    <dgm:pt modelId="{377C61A9-D07D-4A2C-A6DB-A26726C6EC96}" type="pres">
      <dgm:prSet presAssocID="{74770D31-A97E-4B33-B6B7-D383E0D758C1}" presName="hierRoot2" presStyleCnt="0">
        <dgm:presLayoutVars>
          <dgm:hierBranch val="init"/>
        </dgm:presLayoutVars>
      </dgm:prSet>
      <dgm:spPr/>
    </dgm:pt>
    <dgm:pt modelId="{6634FC5F-783C-4F51-B6C9-AD9EF6CD9B92}" type="pres">
      <dgm:prSet presAssocID="{74770D31-A97E-4B33-B6B7-D383E0D758C1}" presName="rootComposite" presStyleCnt="0"/>
      <dgm:spPr/>
    </dgm:pt>
    <dgm:pt modelId="{DF14AC09-4256-4C74-97DA-CA74C628A353}" type="pres">
      <dgm:prSet presAssocID="{74770D31-A97E-4B33-B6B7-D383E0D758C1}" presName="rootText" presStyleLbl="node4" presStyleIdx="5" presStyleCnt="12" custScaleX="12904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158A50A3-A214-4314-8B8D-6664308F276E}" type="pres">
      <dgm:prSet presAssocID="{74770D31-A97E-4B33-B6B7-D383E0D758C1}" presName="rootConnector" presStyleLbl="node4" presStyleIdx="5" presStyleCnt="12"/>
      <dgm:spPr/>
      <dgm:t>
        <a:bodyPr/>
        <a:lstStyle/>
        <a:p>
          <a:endParaRPr lang="de-DE"/>
        </a:p>
      </dgm:t>
    </dgm:pt>
    <dgm:pt modelId="{52453AF7-44FD-4091-99CD-A8DC5FFA3E41}" type="pres">
      <dgm:prSet presAssocID="{74770D31-A97E-4B33-B6B7-D383E0D758C1}" presName="hierChild4" presStyleCnt="0"/>
      <dgm:spPr/>
    </dgm:pt>
    <dgm:pt modelId="{CF3ACFF2-1D08-4152-9307-F65F57F572E4}" type="pres">
      <dgm:prSet presAssocID="{74770D31-A97E-4B33-B6B7-D383E0D758C1}" presName="hierChild5" presStyleCnt="0"/>
      <dgm:spPr/>
    </dgm:pt>
    <dgm:pt modelId="{08583D17-9575-47B2-B1CC-26304140B90C}" type="pres">
      <dgm:prSet presAssocID="{EB84C087-8EF2-49CC-A9D0-6927E874FE58}" presName="hierChild5" presStyleCnt="0"/>
      <dgm:spPr/>
    </dgm:pt>
    <dgm:pt modelId="{EF3A1E37-7E39-4A0F-90CD-E923DA8592DA}" type="pres">
      <dgm:prSet presAssocID="{15EED5F2-B372-4F21-88B5-948631D697DB}" presName="hierChild5" presStyleCnt="0"/>
      <dgm:spPr/>
    </dgm:pt>
    <dgm:pt modelId="{C9F68F47-5FEE-4926-8251-1BDED0D94C1B}" type="pres">
      <dgm:prSet presAssocID="{D849ACF9-FED2-4E7C-9E9D-9E31F11F9292}" presName="Name35" presStyleLbl="parChTrans1D4" presStyleIdx="6" presStyleCnt="12"/>
      <dgm:spPr/>
      <dgm:t>
        <a:bodyPr/>
        <a:lstStyle/>
        <a:p>
          <a:endParaRPr lang="de-DE"/>
        </a:p>
      </dgm:t>
    </dgm:pt>
    <dgm:pt modelId="{783C0128-B2BD-4670-AEC7-2D7C0C8ACD17}" type="pres">
      <dgm:prSet presAssocID="{66B51969-BE2D-47F7-AB8D-F5006520A4F1}" presName="hierRoot2" presStyleCnt="0">
        <dgm:presLayoutVars>
          <dgm:hierBranch val="r"/>
        </dgm:presLayoutVars>
      </dgm:prSet>
      <dgm:spPr/>
    </dgm:pt>
    <dgm:pt modelId="{56C47427-DC9F-40C8-AECD-166C2A239D92}" type="pres">
      <dgm:prSet presAssocID="{66B51969-BE2D-47F7-AB8D-F5006520A4F1}" presName="rootComposite" presStyleCnt="0"/>
      <dgm:spPr/>
    </dgm:pt>
    <dgm:pt modelId="{22B7C728-2947-49C9-80A5-89E4915CB692}" type="pres">
      <dgm:prSet presAssocID="{66B51969-BE2D-47F7-AB8D-F5006520A4F1}" presName="rootText" presStyleLbl="node4" presStyleIdx="6" presStyleCnt="12" custScaleX="119935" custLinFactNeighborX="41442" custLinFactNeighborY="-188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B6545C7E-59F6-428C-8F11-B0DCCFC0BC56}" type="pres">
      <dgm:prSet presAssocID="{66B51969-BE2D-47F7-AB8D-F5006520A4F1}" presName="rootConnector" presStyleLbl="node4" presStyleIdx="6" presStyleCnt="12"/>
      <dgm:spPr/>
      <dgm:t>
        <a:bodyPr/>
        <a:lstStyle/>
        <a:p>
          <a:endParaRPr lang="de-DE"/>
        </a:p>
      </dgm:t>
    </dgm:pt>
    <dgm:pt modelId="{64167944-84BA-47FA-AF64-378D0875F273}" type="pres">
      <dgm:prSet presAssocID="{66B51969-BE2D-47F7-AB8D-F5006520A4F1}" presName="hierChild4" presStyleCnt="0"/>
      <dgm:spPr/>
    </dgm:pt>
    <dgm:pt modelId="{698D73E5-0151-44AE-B0C5-B412F72D4CC2}" type="pres">
      <dgm:prSet presAssocID="{FC7C8EB4-A1C9-449D-A81D-58C096C944C1}" presName="Name50" presStyleLbl="parChTrans1D4" presStyleIdx="7" presStyleCnt="12"/>
      <dgm:spPr/>
      <dgm:t>
        <a:bodyPr/>
        <a:lstStyle/>
        <a:p>
          <a:endParaRPr lang="de-DE"/>
        </a:p>
      </dgm:t>
    </dgm:pt>
    <dgm:pt modelId="{D510DC8A-55F9-4085-9004-A33793AA40F3}" type="pres">
      <dgm:prSet presAssocID="{2E8618C7-7227-4EED-A7F3-3919F7D32C16}" presName="hierRoot2" presStyleCnt="0">
        <dgm:presLayoutVars>
          <dgm:hierBranch/>
        </dgm:presLayoutVars>
      </dgm:prSet>
      <dgm:spPr/>
    </dgm:pt>
    <dgm:pt modelId="{020CEBBB-2E89-4A15-9F8A-D102D5AE54DA}" type="pres">
      <dgm:prSet presAssocID="{2E8618C7-7227-4EED-A7F3-3919F7D32C16}" presName="rootComposite" presStyleCnt="0"/>
      <dgm:spPr/>
    </dgm:pt>
    <dgm:pt modelId="{A2E1B1DD-DECA-4F4E-AFC9-4A884F03CA44}" type="pres">
      <dgm:prSet presAssocID="{2E8618C7-7227-4EED-A7F3-3919F7D32C16}" presName="rootText" presStyleLbl="node4" presStyleIdx="7" presStyleCnt="1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76F9098A-C1C8-4471-AE86-2381E81DA936}" type="pres">
      <dgm:prSet presAssocID="{2E8618C7-7227-4EED-A7F3-3919F7D32C16}" presName="rootConnector" presStyleLbl="node4" presStyleIdx="7" presStyleCnt="12"/>
      <dgm:spPr/>
      <dgm:t>
        <a:bodyPr/>
        <a:lstStyle/>
        <a:p>
          <a:endParaRPr lang="de-DE"/>
        </a:p>
      </dgm:t>
    </dgm:pt>
    <dgm:pt modelId="{75288432-B63A-4D2E-84F3-75A10417AC0F}" type="pres">
      <dgm:prSet presAssocID="{2E8618C7-7227-4EED-A7F3-3919F7D32C16}" presName="hierChild4" presStyleCnt="0"/>
      <dgm:spPr/>
    </dgm:pt>
    <dgm:pt modelId="{1355B179-6A47-4BDD-8B32-344D8B53477B}" type="pres">
      <dgm:prSet presAssocID="{C402EF2E-FEFB-401A-BA63-B20C389A7BF1}" presName="Name35" presStyleLbl="parChTrans1D4" presStyleIdx="8" presStyleCnt="12"/>
      <dgm:spPr/>
      <dgm:t>
        <a:bodyPr/>
        <a:lstStyle/>
        <a:p>
          <a:endParaRPr lang="de-DE"/>
        </a:p>
      </dgm:t>
    </dgm:pt>
    <dgm:pt modelId="{64F4CCFD-8944-4953-936D-B339B670A207}" type="pres">
      <dgm:prSet presAssocID="{E6C1157F-E9C7-4030-889B-B8241B8B5215}" presName="hierRoot2" presStyleCnt="0">
        <dgm:presLayoutVars>
          <dgm:hierBranch/>
        </dgm:presLayoutVars>
      </dgm:prSet>
      <dgm:spPr/>
    </dgm:pt>
    <dgm:pt modelId="{769C155B-6A21-4F47-AECC-58BC192A37E2}" type="pres">
      <dgm:prSet presAssocID="{E6C1157F-E9C7-4030-889B-B8241B8B5215}" presName="rootComposite" presStyleCnt="0"/>
      <dgm:spPr/>
    </dgm:pt>
    <dgm:pt modelId="{0F209245-1473-4A9F-8EC0-D2BD9BED1C01}" type="pres">
      <dgm:prSet presAssocID="{E6C1157F-E9C7-4030-889B-B8241B8B5215}" presName="rootText" presStyleLbl="node4" presStyleIdx="8" presStyleCnt="1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62B6908D-08F0-472E-BFAC-066EE5B9A5D6}" type="pres">
      <dgm:prSet presAssocID="{E6C1157F-E9C7-4030-889B-B8241B8B5215}" presName="rootConnector" presStyleLbl="node4" presStyleIdx="8" presStyleCnt="12"/>
      <dgm:spPr/>
      <dgm:t>
        <a:bodyPr/>
        <a:lstStyle/>
        <a:p>
          <a:endParaRPr lang="de-DE"/>
        </a:p>
      </dgm:t>
    </dgm:pt>
    <dgm:pt modelId="{753C44F4-247B-42F5-9E6C-7D3F30DCF1CD}" type="pres">
      <dgm:prSet presAssocID="{E6C1157F-E9C7-4030-889B-B8241B8B5215}" presName="hierChild4" presStyleCnt="0"/>
      <dgm:spPr/>
    </dgm:pt>
    <dgm:pt modelId="{1486021A-1E36-4024-AA9D-4661CE3AB2D9}" type="pres">
      <dgm:prSet presAssocID="{2E025156-C0AB-40F9-8E69-4F1F60FE66E0}" presName="Name35" presStyleLbl="parChTrans1D4" presStyleIdx="9" presStyleCnt="12"/>
      <dgm:spPr/>
      <dgm:t>
        <a:bodyPr/>
        <a:lstStyle/>
        <a:p>
          <a:endParaRPr lang="de-DE"/>
        </a:p>
      </dgm:t>
    </dgm:pt>
    <dgm:pt modelId="{CBE9806D-FBC0-46E5-9D76-5EC8A034E7BF}" type="pres">
      <dgm:prSet presAssocID="{F00C0C27-542A-42FD-900D-1077A76BB563}" presName="hierRoot2" presStyleCnt="0">
        <dgm:presLayoutVars>
          <dgm:hierBranch val="init"/>
        </dgm:presLayoutVars>
      </dgm:prSet>
      <dgm:spPr/>
    </dgm:pt>
    <dgm:pt modelId="{89799AAD-9AB1-4135-AFCF-4A416724DF0B}" type="pres">
      <dgm:prSet presAssocID="{F00C0C27-542A-42FD-900D-1077A76BB563}" presName="rootComposite" presStyleCnt="0"/>
      <dgm:spPr/>
    </dgm:pt>
    <dgm:pt modelId="{1BA9D9AE-25CD-4269-8ADD-226C86D973ED}" type="pres">
      <dgm:prSet presAssocID="{F00C0C27-542A-42FD-900D-1077A76BB563}" presName="rootText" presStyleLbl="node4" presStyleIdx="9" presStyleCnt="1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B8193516-1E0A-4D3F-9A6A-C46098A1B31F}" type="pres">
      <dgm:prSet presAssocID="{F00C0C27-542A-42FD-900D-1077A76BB563}" presName="rootConnector" presStyleLbl="node4" presStyleIdx="9" presStyleCnt="12"/>
      <dgm:spPr/>
      <dgm:t>
        <a:bodyPr/>
        <a:lstStyle/>
        <a:p>
          <a:endParaRPr lang="de-DE"/>
        </a:p>
      </dgm:t>
    </dgm:pt>
    <dgm:pt modelId="{B0ECF963-9E93-4C78-86F5-39EC856737E8}" type="pres">
      <dgm:prSet presAssocID="{F00C0C27-542A-42FD-900D-1077A76BB563}" presName="hierChild4" presStyleCnt="0"/>
      <dgm:spPr/>
    </dgm:pt>
    <dgm:pt modelId="{7E60A892-34AA-484D-8BEE-75DC2E0FDBAA}" type="pres">
      <dgm:prSet presAssocID="{F00C0C27-542A-42FD-900D-1077A76BB563}" presName="hierChild5" presStyleCnt="0"/>
      <dgm:spPr/>
    </dgm:pt>
    <dgm:pt modelId="{68C9F198-EDF9-479E-BD97-F38F54703592}" type="pres">
      <dgm:prSet presAssocID="{E6C1157F-E9C7-4030-889B-B8241B8B5215}" presName="hierChild5" presStyleCnt="0"/>
      <dgm:spPr/>
    </dgm:pt>
    <dgm:pt modelId="{44BE3B3A-6DAD-4910-AC9B-CA3825904427}" type="pres">
      <dgm:prSet presAssocID="{7AA8F8D3-1C9C-4185-AF7D-7F064349B835}" presName="Name35" presStyleLbl="parChTrans1D4" presStyleIdx="10" presStyleCnt="12"/>
      <dgm:spPr/>
      <dgm:t>
        <a:bodyPr/>
        <a:lstStyle/>
        <a:p>
          <a:endParaRPr lang="de-DE"/>
        </a:p>
      </dgm:t>
    </dgm:pt>
    <dgm:pt modelId="{618295B8-857D-44ED-97EA-448623B0C0EC}" type="pres">
      <dgm:prSet presAssocID="{3AD60B7E-9122-4866-BAB3-3116412D2D08}" presName="hierRoot2" presStyleCnt="0">
        <dgm:presLayoutVars>
          <dgm:hierBranch/>
        </dgm:presLayoutVars>
      </dgm:prSet>
      <dgm:spPr/>
    </dgm:pt>
    <dgm:pt modelId="{97A0C4B8-3778-4EF0-93B9-7A7DC3BC3391}" type="pres">
      <dgm:prSet presAssocID="{3AD60B7E-9122-4866-BAB3-3116412D2D08}" presName="rootComposite" presStyleCnt="0"/>
      <dgm:spPr/>
    </dgm:pt>
    <dgm:pt modelId="{48AF6EAF-1CD8-455D-AC7D-2FE27391E9FD}" type="pres">
      <dgm:prSet presAssocID="{3AD60B7E-9122-4866-BAB3-3116412D2D08}" presName="rootText" presStyleLbl="node4" presStyleIdx="10" presStyleCnt="1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A473743D-0E2F-4521-A00E-45F158D08542}" type="pres">
      <dgm:prSet presAssocID="{3AD60B7E-9122-4866-BAB3-3116412D2D08}" presName="rootConnector" presStyleLbl="node4" presStyleIdx="10" presStyleCnt="12"/>
      <dgm:spPr/>
      <dgm:t>
        <a:bodyPr/>
        <a:lstStyle/>
        <a:p>
          <a:endParaRPr lang="de-DE"/>
        </a:p>
      </dgm:t>
    </dgm:pt>
    <dgm:pt modelId="{182F4F25-B06B-43FF-9784-2668C083ABFE}" type="pres">
      <dgm:prSet presAssocID="{3AD60B7E-9122-4866-BAB3-3116412D2D08}" presName="hierChild4" presStyleCnt="0"/>
      <dgm:spPr/>
    </dgm:pt>
    <dgm:pt modelId="{4A99DE6C-80C0-45D3-8791-EB05CCE3177B}" type="pres">
      <dgm:prSet presAssocID="{921D2104-07E0-4CF0-8418-F7BEF9B3FF22}" presName="Name35" presStyleLbl="parChTrans1D4" presStyleIdx="11" presStyleCnt="12"/>
      <dgm:spPr/>
      <dgm:t>
        <a:bodyPr/>
        <a:lstStyle/>
        <a:p>
          <a:endParaRPr lang="de-DE"/>
        </a:p>
      </dgm:t>
    </dgm:pt>
    <dgm:pt modelId="{18DFAD63-0303-4468-924F-A9E69EF00341}" type="pres">
      <dgm:prSet presAssocID="{226D9CB7-F87D-4332-B613-610A866FC7C2}" presName="hierRoot2" presStyleCnt="0">
        <dgm:presLayoutVars>
          <dgm:hierBranch val="init"/>
        </dgm:presLayoutVars>
      </dgm:prSet>
      <dgm:spPr/>
    </dgm:pt>
    <dgm:pt modelId="{B88A37CD-906A-4A87-9BEE-77FB579D1661}" type="pres">
      <dgm:prSet presAssocID="{226D9CB7-F87D-4332-B613-610A866FC7C2}" presName="rootComposite" presStyleCnt="0"/>
      <dgm:spPr/>
    </dgm:pt>
    <dgm:pt modelId="{E210051F-6B3E-4FF4-9362-083FBFA4CE8B}" type="pres">
      <dgm:prSet presAssocID="{226D9CB7-F87D-4332-B613-610A866FC7C2}" presName="rootText" presStyleLbl="node4" presStyleIdx="11" presStyleCnt="1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5B41F99D-A59D-40C1-A637-E77CE95AE7F0}" type="pres">
      <dgm:prSet presAssocID="{226D9CB7-F87D-4332-B613-610A866FC7C2}" presName="rootConnector" presStyleLbl="node4" presStyleIdx="11" presStyleCnt="12"/>
      <dgm:spPr/>
      <dgm:t>
        <a:bodyPr/>
        <a:lstStyle/>
        <a:p>
          <a:endParaRPr lang="de-DE"/>
        </a:p>
      </dgm:t>
    </dgm:pt>
    <dgm:pt modelId="{EE40C98A-4301-4C32-8CF5-8F78DF80AD63}" type="pres">
      <dgm:prSet presAssocID="{226D9CB7-F87D-4332-B613-610A866FC7C2}" presName="hierChild4" presStyleCnt="0"/>
      <dgm:spPr/>
    </dgm:pt>
    <dgm:pt modelId="{992F6BB7-3E24-4C38-AB97-5145791BE709}" type="pres">
      <dgm:prSet presAssocID="{226D9CB7-F87D-4332-B613-610A866FC7C2}" presName="hierChild5" presStyleCnt="0"/>
      <dgm:spPr/>
    </dgm:pt>
    <dgm:pt modelId="{EC09C5E0-6EA1-4FAE-9439-B48D660C96F9}" type="pres">
      <dgm:prSet presAssocID="{3AD60B7E-9122-4866-BAB3-3116412D2D08}" presName="hierChild5" presStyleCnt="0"/>
      <dgm:spPr/>
    </dgm:pt>
    <dgm:pt modelId="{5A4B5992-B7AA-4A9C-9EA9-F820D4E18F7F}" type="pres">
      <dgm:prSet presAssocID="{2E8618C7-7227-4EED-A7F3-3919F7D32C16}" presName="hierChild5" presStyleCnt="0"/>
      <dgm:spPr/>
    </dgm:pt>
    <dgm:pt modelId="{15CD28B3-029C-40E7-B1AE-AFD893524096}" type="pres">
      <dgm:prSet presAssocID="{66B51969-BE2D-47F7-AB8D-F5006520A4F1}" presName="hierChild5" presStyleCnt="0"/>
      <dgm:spPr/>
    </dgm:pt>
    <dgm:pt modelId="{5A03AA08-1310-4E25-BF85-8228DA99BAC7}" type="pres">
      <dgm:prSet presAssocID="{D0FD90A0-9998-4C52-AB60-164E70AC46C4}" presName="hierChild5" presStyleCnt="0"/>
      <dgm:spPr/>
    </dgm:pt>
    <dgm:pt modelId="{F41FCD81-4CD5-4DAF-A198-8FCEC5B628C6}" type="pres">
      <dgm:prSet presAssocID="{7090A242-80C0-4456-916A-3F167FD195F5}" presName="Name35" presStyleLbl="parChTrans1D3" presStyleIdx="1" presStyleCnt="2"/>
      <dgm:spPr/>
      <dgm:t>
        <a:bodyPr/>
        <a:lstStyle/>
        <a:p>
          <a:endParaRPr lang="de-DE"/>
        </a:p>
      </dgm:t>
    </dgm:pt>
    <dgm:pt modelId="{5739F90A-A0F2-4FA9-995A-90E1338D90A2}" type="pres">
      <dgm:prSet presAssocID="{5440B4A2-6892-49AA-837F-FAFF8D496FB2}" presName="hierRoot2" presStyleCnt="0">
        <dgm:presLayoutVars>
          <dgm:hierBranch/>
        </dgm:presLayoutVars>
      </dgm:prSet>
      <dgm:spPr/>
    </dgm:pt>
    <dgm:pt modelId="{D35616CA-B684-4970-89AC-66B1D4F375E7}" type="pres">
      <dgm:prSet presAssocID="{5440B4A2-6892-49AA-837F-FAFF8D496FB2}" presName="rootComposite" presStyleCnt="0"/>
      <dgm:spPr/>
    </dgm:pt>
    <dgm:pt modelId="{8BB02DD8-CDC2-4019-B703-48FC35625518}" type="pres">
      <dgm:prSet presAssocID="{5440B4A2-6892-49AA-837F-FAFF8D496FB2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1810C38-6625-4F73-8CED-6455F2365089}" type="pres">
      <dgm:prSet presAssocID="{5440B4A2-6892-49AA-837F-FAFF8D496FB2}" presName="rootConnector" presStyleLbl="node3" presStyleIdx="1" presStyleCnt="2"/>
      <dgm:spPr/>
      <dgm:t>
        <a:bodyPr/>
        <a:lstStyle/>
        <a:p>
          <a:endParaRPr lang="de-DE"/>
        </a:p>
      </dgm:t>
    </dgm:pt>
    <dgm:pt modelId="{BEF58F03-6EDE-4074-B8E8-5C31BBB6FCC6}" type="pres">
      <dgm:prSet presAssocID="{5440B4A2-6892-49AA-837F-FAFF8D496FB2}" presName="hierChild4" presStyleCnt="0"/>
      <dgm:spPr/>
    </dgm:pt>
    <dgm:pt modelId="{068C8F1C-0607-494A-BA0F-1BE3A5DE4300}" type="pres">
      <dgm:prSet presAssocID="{5440B4A2-6892-49AA-837F-FAFF8D496FB2}" presName="hierChild5" presStyleCnt="0"/>
      <dgm:spPr/>
    </dgm:pt>
    <dgm:pt modelId="{194CE2BD-FB9C-4CBA-87ED-40C89B9F4F7D}" type="pres">
      <dgm:prSet presAssocID="{DC8370B0-E62D-421F-A7B5-A71990AD6C9D}" presName="hierChild5" presStyleCnt="0"/>
      <dgm:spPr/>
    </dgm:pt>
    <dgm:pt modelId="{DDEB85AE-BB8C-4068-AFA2-E2909669654E}" type="pres">
      <dgm:prSet presAssocID="{DEF6760D-9222-4470-B775-9B54E390904D}" presName="hierChild3" presStyleCnt="0"/>
      <dgm:spPr/>
    </dgm:pt>
  </dgm:ptLst>
  <dgm:cxnLst>
    <dgm:cxn modelId="{AC5C03FA-FC35-4A40-B59A-772E799E0CDC}" type="presOf" srcId="{9E00367F-DFB8-4CC4-98F0-B916B361AE81}" destId="{5249FA3F-072E-4B62-B603-5BE16C2153C1}" srcOrd="0" destOrd="0" presId="urn:microsoft.com/office/officeart/2005/8/layout/orgChart1"/>
    <dgm:cxn modelId="{1D3BF1C1-3760-44D4-ACE3-17692C8FC34D}" type="presOf" srcId="{3EA16BD5-6799-4C55-8C35-5DC3504350FD}" destId="{13DE095E-0FA8-46A0-8447-05AE2B49F6C8}" srcOrd="0" destOrd="0" presId="urn:microsoft.com/office/officeart/2005/8/layout/orgChart1"/>
    <dgm:cxn modelId="{B306287E-3777-44ED-9CB6-450FE98F33ED}" type="presOf" srcId="{EEF8B963-5A99-4C78-B276-FE23559E2D40}" destId="{C6E90B75-2326-4DA4-A6EE-684CFEE4742D}" srcOrd="1" destOrd="0" presId="urn:microsoft.com/office/officeart/2005/8/layout/orgChart1"/>
    <dgm:cxn modelId="{FC1AE3F5-D502-498C-BB26-F9F332ADB183}" type="presOf" srcId="{7090A242-80C0-4456-916A-3F167FD195F5}" destId="{F41FCD81-4CD5-4DAF-A198-8FCEC5B628C6}" srcOrd="0" destOrd="0" presId="urn:microsoft.com/office/officeart/2005/8/layout/orgChart1"/>
    <dgm:cxn modelId="{1B200BF0-A7E0-487F-AFC5-E026E9446619}" srcId="{2E8618C7-7227-4EED-A7F3-3919F7D32C16}" destId="{E6C1157F-E9C7-4030-889B-B8241B8B5215}" srcOrd="0" destOrd="0" parTransId="{C402EF2E-FEFB-401A-BA63-B20C389A7BF1}" sibTransId="{67707CF0-51F1-42CB-9BE4-021156F8697D}"/>
    <dgm:cxn modelId="{AEA512FF-00BB-4C94-9F91-605B9E9E12A0}" type="presOf" srcId="{15EED5F2-B372-4F21-88B5-948631D697DB}" destId="{2C7E8743-C237-4FAE-8D87-678E5DB4A535}" srcOrd="1" destOrd="0" presId="urn:microsoft.com/office/officeart/2005/8/layout/orgChart1"/>
    <dgm:cxn modelId="{41D312FF-0D54-463F-ADB0-394D2677D306}" type="presOf" srcId="{6F5B27B4-28DF-4F5A-B1CD-08919C367652}" destId="{78601521-0FAA-40F5-8287-FBADED5BD926}" srcOrd="0" destOrd="0" presId="urn:microsoft.com/office/officeart/2005/8/layout/orgChart1"/>
    <dgm:cxn modelId="{50361898-AD25-4A67-B0F1-02652D1E21CC}" type="presOf" srcId="{EB84C087-8EF2-49CC-A9D0-6927E874FE58}" destId="{FEB85003-8C33-4958-8E95-7DD3986BC13A}" srcOrd="1" destOrd="0" presId="urn:microsoft.com/office/officeart/2005/8/layout/orgChart1"/>
    <dgm:cxn modelId="{920A08C0-8CF3-4A55-BB3B-A51D45B761A6}" type="presOf" srcId="{E6C1157F-E9C7-4030-889B-B8241B8B5215}" destId="{62B6908D-08F0-472E-BFAC-066EE5B9A5D6}" srcOrd="1" destOrd="0" presId="urn:microsoft.com/office/officeart/2005/8/layout/orgChart1"/>
    <dgm:cxn modelId="{161C564B-8458-4E1A-8B48-6CE68146B466}" type="presOf" srcId="{74770D31-A97E-4B33-B6B7-D383E0D758C1}" destId="{158A50A3-A214-4314-8B8D-6664308F276E}" srcOrd="1" destOrd="0" presId="urn:microsoft.com/office/officeart/2005/8/layout/orgChart1"/>
    <dgm:cxn modelId="{E3179DE1-760D-46E5-B2C9-6E40C8B38C46}" type="presOf" srcId="{7AA8F8D3-1C9C-4185-AF7D-7F064349B835}" destId="{44BE3B3A-6DAD-4910-AC9B-CA3825904427}" srcOrd="0" destOrd="0" presId="urn:microsoft.com/office/officeart/2005/8/layout/orgChart1"/>
    <dgm:cxn modelId="{45DCDE68-6812-40B2-9F14-118C0AD29271}" type="presOf" srcId="{7F970B78-6C75-4958-9BB9-03445F846B78}" destId="{AA5B5F83-44C3-471A-8FC2-12E8E932796E}" srcOrd="0" destOrd="0" presId="urn:microsoft.com/office/officeart/2005/8/layout/orgChart1"/>
    <dgm:cxn modelId="{677A3A1D-4FDB-4B85-8B91-5E93B750861F}" srcId="{DC8370B0-E62D-421F-A7B5-A71990AD6C9D}" destId="{5440B4A2-6892-49AA-837F-FAFF8D496FB2}" srcOrd="1" destOrd="0" parTransId="{7090A242-80C0-4456-916A-3F167FD195F5}" sibTransId="{C548BD9E-3690-41B8-8E64-9028971A015A}"/>
    <dgm:cxn modelId="{4B7F462E-5287-4E50-92AF-DBE2C3EF4187}" type="presOf" srcId="{66B51969-BE2D-47F7-AB8D-F5006520A4F1}" destId="{22B7C728-2947-49C9-80A5-89E4915CB692}" srcOrd="0" destOrd="0" presId="urn:microsoft.com/office/officeart/2005/8/layout/orgChart1"/>
    <dgm:cxn modelId="{A11F9EC9-4C8B-4340-9DF5-DC51F4957465}" srcId="{3AD60B7E-9122-4866-BAB3-3116412D2D08}" destId="{226D9CB7-F87D-4332-B613-610A866FC7C2}" srcOrd="0" destOrd="0" parTransId="{921D2104-07E0-4CF0-8418-F7BEF9B3FF22}" sibTransId="{3BBED8E0-99D7-4168-99FC-C63DFDBEDD4F}"/>
    <dgm:cxn modelId="{414C02C4-1DD3-4F41-9EEC-F2AD284AE6AC}" type="presOf" srcId="{DC8370B0-E62D-421F-A7B5-A71990AD6C9D}" destId="{FCC07CA7-45DF-4FC3-808D-60BE841F64A2}" srcOrd="0" destOrd="0" presId="urn:microsoft.com/office/officeart/2005/8/layout/orgChart1"/>
    <dgm:cxn modelId="{F63E7132-AC8A-4715-B297-E39D9DA47C51}" type="presOf" srcId="{74846D96-888F-49D3-90DA-8502D869A2A2}" destId="{AB454D25-46FD-47F1-804A-86AFFF617494}" srcOrd="0" destOrd="0" presId="urn:microsoft.com/office/officeart/2005/8/layout/orgChart1"/>
    <dgm:cxn modelId="{FF551CFC-CA81-47CD-B7EE-64948B7685A9}" type="presOf" srcId="{5440B4A2-6892-49AA-837F-FAFF8D496FB2}" destId="{8BB02DD8-CDC2-4019-B703-48FC35625518}" srcOrd="0" destOrd="0" presId="urn:microsoft.com/office/officeart/2005/8/layout/orgChart1"/>
    <dgm:cxn modelId="{7C35D501-BC42-4555-BB7A-B1DC3A7EF914}" srcId="{6F5B27B4-28DF-4F5A-B1CD-08919C367652}" destId="{DEF6760D-9222-4470-B775-9B54E390904D}" srcOrd="0" destOrd="0" parTransId="{C37B4466-13C9-47BC-8E8B-9D8BC92F7F18}" sibTransId="{5BBA8FA5-71D5-4080-8B4D-37A5515C0083}"/>
    <dgm:cxn modelId="{A71149E1-36A5-4030-B547-442E9DC7F91B}" type="presOf" srcId="{F00C0C27-542A-42FD-900D-1077A76BB563}" destId="{1BA9D9AE-25CD-4269-8ADD-226C86D973ED}" srcOrd="0" destOrd="0" presId="urn:microsoft.com/office/officeart/2005/8/layout/orgChart1"/>
    <dgm:cxn modelId="{B3BADA69-115A-4E42-8FF5-116E700F2FDB}" srcId="{DEF6760D-9222-4470-B775-9B54E390904D}" destId="{DC8370B0-E62D-421F-A7B5-A71990AD6C9D}" srcOrd="0" destOrd="0" parTransId="{C5B9A4DB-CD46-4823-84A4-051E49AA2EAB}" sibTransId="{E4C903A5-9AF3-4C04-AB97-3C7BF44215B3}"/>
    <dgm:cxn modelId="{8B9B8738-CD6C-4387-8E14-11F2BD59AFBE}" srcId="{EEF8B963-5A99-4C78-B276-FE23559E2D40}" destId="{ED207769-8E7A-43A6-895B-FD00D9911442}" srcOrd="0" destOrd="0" parTransId="{CE370173-CFC9-4F32-BE05-2B5B06259258}" sibTransId="{EC0C13B4-2DED-4BE2-988D-61D15FE84A4A}"/>
    <dgm:cxn modelId="{2AF229F7-3A05-4136-8554-BE4D6FD163CD}" type="presOf" srcId="{D849ACF9-FED2-4E7C-9E9D-9E31F11F9292}" destId="{C9F68F47-5FEE-4926-8251-1BDED0D94C1B}" srcOrd="0" destOrd="0" presId="urn:microsoft.com/office/officeart/2005/8/layout/orgChart1"/>
    <dgm:cxn modelId="{87A77876-2910-4D65-8779-3D06D05028B4}" type="presOf" srcId="{EEF8B963-5A99-4C78-B276-FE23559E2D40}" destId="{44A2155C-2DBE-4551-B7FD-617FC687D7F5}" srcOrd="0" destOrd="0" presId="urn:microsoft.com/office/officeart/2005/8/layout/orgChart1"/>
    <dgm:cxn modelId="{439EB23B-424A-4E3C-BEF3-8691004E0E9F}" srcId="{66B51969-BE2D-47F7-AB8D-F5006520A4F1}" destId="{2E8618C7-7227-4EED-A7F3-3919F7D32C16}" srcOrd="0" destOrd="0" parTransId="{FC7C8EB4-A1C9-449D-A81D-58C096C944C1}" sibTransId="{8295D201-3240-4F86-BA96-368A0E359A22}"/>
    <dgm:cxn modelId="{4F8F7E5A-6CCB-4424-A860-53905E0483D0}" type="presOf" srcId="{8DCC4183-1726-44EF-8A06-BF242991DADF}" destId="{8C6BBF82-5843-4DD0-A3C3-E05666A1B226}" srcOrd="0" destOrd="0" presId="urn:microsoft.com/office/officeart/2005/8/layout/orgChart1"/>
    <dgm:cxn modelId="{30235FFB-E603-4E0C-96DB-424AFFB8CBB0}" srcId="{15EED5F2-B372-4F21-88B5-948631D697DB}" destId="{EB84C087-8EF2-49CC-A9D0-6927E874FE58}" srcOrd="1" destOrd="0" parTransId="{4C72EF5A-7413-4EA4-98CC-2D4A5C277893}" sibTransId="{9DB908EF-8A0F-4536-A137-9FF3070723C5}"/>
    <dgm:cxn modelId="{C15999A4-5A35-4CDD-AC20-EBE1D7AB97C0}" type="presOf" srcId="{C44E91E6-FEC3-4C80-A231-957D72671DB3}" destId="{5C6AA598-04F6-4684-A41E-8D38E8848C27}" srcOrd="1" destOrd="0" presId="urn:microsoft.com/office/officeart/2005/8/layout/orgChart1"/>
    <dgm:cxn modelId="{3848CDD4-51DD-437E-8792-35DD0A40D36A}" type="presOf" srcId="{FC7C8EB4-A1C9-449D-A81D-58C096C944C1}" destId="{698D73E5-0151-44AE-B0C5-B412F72D4CC2}" srcOrd="0" destOrd="0" presId="urn:microsoft.com/office/officeart/2005/8/layout/orgChart1"/>
    <dgm:cxn modelId="{F2169969-94FD-4E60-8A71-6D8289D3121D}" type="presOf" srcId="{ED207769-8E7A-43A6-895B-FD00D9911442}" destId="{A1F7AF68-EBD5-45FB-8A71-CAB5FB7CDD7F}" srcOrd="1" destOrd="0" presId="urn:microsoft.com/office/officeart/2005/8/layout/orgChart1"/>
    <dgm:cxn modelId="{887129C1-BDAD-414A-8A6A-A6C5F74D43E6}" type="presOf" srcId="{C5B9A4DB-CD46-4823-84A4-051E49AA2EAB}" destId="{BDAE031B-F428-4CAB-B1EB-E355195D7330}" srcOrd="0" destOrd="0" presId="urn:microsoft.com/office/officeart/2005/8/layout/orgChart1"/>
    <dgm:cxn modelId="{D2CB1CE7-674D-48AE-9563-603FE24C89FE}" srcId="{D0FD90A0-9998-4C52-AB60-164E70AC46C4}" destId="{66B51969-BE2D-47F7-AB8D-F5006520A4F1}" srcOrd="1" destOrd="0" parTransId="{D849ACF9-FED2-4E7C-9E9D-9E31F11F9292}" sibTransId="{5748C535-B594-4C3F-A109-27DC9C1B2C84}"/>
    <dgm:cxn modelId="{93E76974-75DE-48AC-AD77-2658C8F62A0A}" type="presOf" srcId="{DC8370B0-E62D-421F-A7B5-A71990AD6C9D}" destId="{54DEA7C9-F4AD-4E09-8B97-152AA400FDB2}" srcOrd="1" destOrd="0" presId="urn:microsoft.com/office/officeart/2005/8/layout/orgChart1"/>
    <dgm:cxn modelId="{3E005117-C6C9-47A0-914C-9741558BDE20}" srcId="{DC8370B0-E62D-421F-A7B5-A71990AD6C9D}" destId="{D0FD90A0-9998-4C52-AB60-164E70AC46C4}" srcOrd="0" destOrd="0" parTransId="{9E00367F-DFB8-4CC4-98F0-B916B361AE81}" sibTransId="{C524A6BE-B53E-45D0-BF6B-AA212ECE5E04}"/>
    <dgm:cxn modelId="{8EE17CAD-F849-4971-8AC7-0A38063E186F}" type="presOf" srcId="{C44E91E6-FEC3-4C80-A231-957D72671DB3}" destId="{C2D67DFB-5B90-42A3-8355-074365E0B92B}" srcOrd="0" destOrd="0" presId="urn:microsoft.com/office/officeart/2005/8/layout/orgChart1"/>
    <dgm:cxn modelId="{8D26CFBC-7E41-45B4-8296-941CF037BA46}" type="presOf" srcId="{226D9CB7-F87D-4332-B613-610A866FC7C2}" destId="{E210051F-6B3E-4FF4-9362-083FBFA4CE8B}" srcOrd="0" destOrd="0" presId="urn:microsoft.com/office/officeart/2005/8/layout/orgChart1"/>
    <dgm:cxn modelId="{2D713EA6-271A-4491-AC9A-B9BB4682D191}" type="presOf" srcId="{ED207769-8E7A-43A6-895B-FD00D9911442}" destId="{8A5CCAF3-8B25-4D94-A6BA-7BEF3D054D4E}" srcOrd="0" destOrd="0" presId="urn:microsoft.com/office/officeart/2005/8/layout/orgChart1"/>
    <dgm:cxn modelId="{C119CA30-C3D6-427F-85EB-62DD2B0E510D}" type="presOf" srcId="{2E8618C7-7227-4EED-A7F3-3919F7D32C16}" destId="{76F9098A-C1C8-4471-AE86-2381E81DA936}" srcOrd="1" destOrd="0" presId="urn:microsoft.com/office/officeart/2005/8/layout/orgChart1"/>
    <dgm:cxn modelId="{6D77EA39-5968-4A2B-B40D-D5D2A3286230}" type="presOf" srcId="{4C72EF5A-7413-4EA4-98CC-2D4A5C277893}" destId="{310175C7-2A45-4E4F-BF12-E858637F53BB}" srcOrd="0" destOrd="0" presId="urn:microsoft.com/office/officeart/2005/8/layout/orgChart1"/>
    <dgm:cxn modelId="{FE65B86C-F692-4833-AA18-CD49564B4CED}" type="presOf" srcId="{3AD60B7E-9122-4866-BAB3-3116412D2D08}" destId="{A473743D-0E2F-4521-A00E-45F158D08542}" srcOrd="1" destOrd="0" presId="urn:microsoft.com/office/officeart/2005/8/layout/orgChart1"/>
    <dgm:cxn modelId="{081F0011-9E52-4566-9B57-A5B8F11ED837}" type="presOf" srcId="{74770D31-A97E-4B33-B6B7-D383E0D758C1}" destId="{DF14AC09-4256-4C74-97DA-CA74C628A353}" srcOrd="0" destOrd="0" presId="urn:microsoft.com/office/officeart/2005/8/layout/orgChart1"/>
    <dgm:cxn modelId="{CDC35663-3D02-42F8-A219-B03C439B24EB}" type="presOf" srcId="{D0FD90A0-9998-4C52-AB60-164E70AC46C4}" destId="{1B26F1A8-36C5-4994-A7C2-40C56195F3F9}" srcOrd="1" destOrd="0" presId="urn:microsoft.com/office/officeart/2005/8/layout/orgChart1"/>
    <dgm:cxn modelId="{DBFF9CD3-D2F3-4FC0-8ED2-C47FEE83F8E5}" type="presOf" srcId="{2E8618C7-7227-4EED-A7F3-3919F7D32C16}" destId="{A2E1B1DD-DECA-4F4E-AFC9-4A884F03CA44}" srcOrd="0" destOrd="0" presId="urn:microsoft.com/office/officeart/2005/8/layout/orgChart1"/>
    <dgm:cxn modelId="{B37E5652-E16E-47D3-BD9B-3FDFB24DFA4B}" type="presOf" srcId="{66B51969-BE2D-47F7-AB8D-F5006520A4F1}" destId="{B6545C7E-59F6-428C-8F11-B0DCCFC0BC56}" srcOrd="1" destOrd="0" presId="urn:microsoft.com/office/officeart/2005/8/layout/orgChart1"/>
    <dgm:cxn modelId="{19815394-5FF7-4488-B8E9-612327620464}" type="presOf" srcId="{CE370173-CFC9-4F32-BE05-2B5B06259258}" destId="{66F3F04A-5BF3-4D85-9BDF-059F361A72FE}" srcOrd="0" destOrd="0" presId="urn:microsoft.com/office/officeart/2005/8/layout/orgChart1"/>
    <dgm:cxn modelId="{1DB10370-AB02-43AF-AB15-758607715249}" type="presOf" srcId="{EB84C087-8EF2-49CC-A9D0-6927E874FE58}" destId="{39FD2A14-836F-4F08-A59C-71B08668807A}" srcOrd="0" destOrd="0" presId="urn:microsoft.com/office/officeart/2005/8/layout/orgChart1"/>
    <dgm:cxn modelId="{E1498A74-A629-4C53-9DEA-645221FE751A}" type="presOf" srcId="{DEF6760D-9222-4470-B775-9B54E390904D}" destId="{C0748567-5FA6-4A61-A241-43B0ADF0F169}" srcOrd="1" destOrd="0" presId="urn:microsoft.com/office/officeart/2005/8/layout/orgChart1"/>
    <dgm:cxn modelId="{5C36D497-3C4E-4618-86A3-820B697CAC76}" srcId="{E6C1157F-E9C7-4030-889B-B8241B8B5215}" destId="{F00C0C27-542A-42FD-900D-1077A76BB563}" srcOrd="0" destOrd="0" parTransId="{2E025156-C0AB-40F9-8E69-4F1F60FE66E0}" sibTransId="{1C8EC37E-C14D-423F-A282-8CE92091A195}"/>
    <dgm:cxn modelId="{7DB9787A-F17E-458E-9DE7-F8C534D122D3}" type="presOf" srcId="{E6C1157F-E9C7-4030-889B-B8241B8B5215}" destId="{0F209245-1473-4A9F-8EC0-D2BD9BED1C01}" srcOrd="0" destOrd="0" presId="urn:microsoft.com/office/officeart/2005/8/layout/orgChart1"/>
    <dgm:cxn modelId="{58AFF8F4-8A39-4C26-883D-64517E2FE462}" srcId="{ED207769-8E7A-43A6-895B-FD00D9911442}" destId="{C44E91E6-FEC3-4C80-A231-957D72671DB3}" srcOrd="0" destOrd="0" parTransId="{3EA16BD5-6799-4C55-8C35-5DC3504350FD}" sibTransId="{B375D8B2-1AED-4132-8843-A8A4A3AD5B4E}"/>
    <dgm:cxn modelId="{B24B99AD-A1CE-4751-B6A5-12BDDEC561DD}" type="presOf" srcId="{3AD60B7E-9122-4866-BAB3-3116412D2D08}" destId="{48AF6EAF-1CD8-455D-AC7D-2FE27391E9FD}" srcOrd="0" destOrd="0" presId="urn:microsoft.com/office/officeart/2005/8/layout/orgChart1"/>
    <dgm:cxn modelId="{2F0CE983-EE8B-4556-B749-01EF76614021}" type="presOf" srcId="{F00C0C27-542A-42FD-900D-1077A76BB563}" destId="{B8193516-1E0A-4D3F-9A6A-C46098A1B31F}" srcOrd="1" destOrd="0" presId="urn:microsoft.com/office/officeart/2005/8/layout/orgChart1"/>
    <dgm:cxn modelId="{B762A419-0127-4379-AF9D-191CF70E340D}" type="presOf" srcId="{5440B4A2-6892-49AA-837F-FAFF8D496FB2}" destId="{21810C38-6625-4F73-8CED-6455F2365089}" srcOrd="1" destOrd="0" presId="urn:microsoft.com/office/officeart/2005/8/layout/orgChart1"/>
    <dgm:cxn modelId="{B05C41FC-C153-4BD3-A072-542436917FD3}" type="presOf" srcId="{921D2104-07E0-4CF0-8418-F7BEF9B3FF22}" destId="{4A99DE6C-80C0-45D3-8791-EB05CCE3177B}" srcOrd="0" destOrd="0" presId="urn:microsoft.com/office/officeart/2005/8/layout/orgChart1"/>
    <dgm:cxn modelId="{CB2474D1-AB5F-4B0F-BC43-0B37580F2442}" type="presOf" srcId="{2E025156-C0AB-40F9-8E69-4F1F60FE66E0}" destId="{1486021A-1E36-4024-AA9D-4661CE3AB2D9}" srcOrd="0" destOrd="0" presId="urn:microsoft.com/office/officeart/2005/8/layout/orgChart1"/>
    <dgm:cxn modelId="{8DC25A93-0F25-4ED8-82E7-B0189DF94B8B}" srcId="{2E8618C7-7227-4EED-A7F3-3919F7D32C16}" destId="{3AD60B7E-9122-4866-BAB3-3116412D2D08}" srcOrd="1" destOrd="0" parTransId="{7AA8F8D3-1C9C-4185-AF7D-7F064349B835}" sibTransId="{41A66EAD-A334-4622-90CD-DD0D07CD985C}"/>
    <dgm:cxn modelId="{2CADEA9B-510B-4FA4-9EE7-8B1A6447E48F}" type="presOf" srcId="{D0FD90A0-9998-4C52-AB60-164E70AC46C4}" destId="{B0372FEC-0D48-4AE6-8E38-A9BA242A6E1F}" srcOrd="0" destOrd="0" presId="urn:microsoft.com/office/officeart/2005/8/layout/orgChart1"/>
    <dgm:cxn modelId="{30FBF121-8872-485E-A544-460B168B62F1}" srcId="{15EED5F2-B372-4F21-88B5-948631D697DB}" destId="{EEF8B963-5A99-4C78-B276-FE23559E2D40}" srcOrd="0" destOrd="0" parTransId="{8DCC4183-1726-44EF-8A06-BF242991DADF}" sibTransId="{9A255178-08A0-4D00-B5D2-276DE1807CD6}"/>
    <dgm:cxn modelId="{DD096FB6-6115-4E7B-98DF-CC60020CBF2F}" srcId="{D0FD90A0-9998-4C52-AB60-164E70AC46C4}" destId="{15EED5F2-B372-4F21-88B5-948631D697DB}" srcOrd="0" destOrd="0" parTransId="{7F970B78-6C75-4958-9BB9-03445F846B78}" sibTransId="{645A264D-ADE3-438D-9170-C94DF9AAD2FA}"/>
    <dgm:cxn modelId="{C0BCC01D-664C-4B86-B4CB-4238F715CF8A}" srcId="{EB84C087-8EF2-49CC-A9D0-6927E874FE58}" destId="{74770D31-A97E-4B33-B6B7-D383E0D758C1}" srcOrd="0" destOrd="0" parTransId="{74846D96-888F-49D3-90DA-8502D869A2A2}" sibTransId="{2B69B250-BB44-4DF0-B27D-D02C658B7AE9}"/>
    <dgm:cxn modelId="{D4C2D3DA-CF62-4F2B-B868-AE4531B20446}" type="presOf" srcId="{226D9CB7-F87D-4332-B613-610A866FC7C2}" destId="{5B41F99D-A59D-40C1-A637-E77CE95AE7F0}" srcOrd="1" destOrd="0" presId="urn:microsoft.com/office/officeart/2005/8/layout/orgChart1"/>
    <dgm:cxn modelId="{49AF2066-9DFD-433D-AAA6-D9AE3294A3B1}" type="presOf" srcId="{15EED5F2-B372-4F21-88B5-948631D697DB}" destId="{BBAFF6F8-81E3-4B77-98E0-8D73166E0CD6}" srcOrd="0" destOrd="0" presId="urn:microsoft.com/office/officeart/2005/8/layout/orgChart1"/>
    <dgm:cxn modelId="{1CA5CAE1-EF3C-4449-A681-C4A5F8E9A16D}" type="presOf" srcId="{C402EF2E-FEFB-401A-BA63-B20C389A7BF1}" destId="{1355B179-6A47-4BDD-8B32-344D8B53477B}" srcOrd="0" destOrd="0" presId="urn:microsoft.com/office/officeart/2005/8/layout/orgChart1"/>
    <dgm:cxn modelId="{023F36E2-145C-4490-81E9-E4BEF4A76132}" type="presOf" srcId="{DEF6760D-9222-4470-B775-9B54E390904D}" destId="{CCF4B22A-2C90-43AD-87BE-790AC68B9A29}" srcOrd="0" destOrd="0" presId="urn:microsoft.com/office/officeart/2005/8/layout/orgChart1"/>
    <dgm:cxn modelId="{F3144255-7E7E-47C5-9001-4BF5CF78A2FE}" type="presParOf" srcId="{78601521-0FAA-40F5-8287-FBADED5BD926}" destId="{1B70222B-9FCD-4BB8-A895-CBE26D6A4AAF}" srcOrd="0" destOrd="0" presId="urn:microsoft.com/office/officeart/2005/8/layout/orgChart1"/>
    <dgm:cxn modelId="{E9125A5F-7F79-4DF0-94B5-3C60BE68E64E}" type="presParOf" srcId="{1B70222B-9FCD-4BB8-A895-CBE26D6A4AAF}" destId="{8FF98BC8-98D8-404A-BBF2-137AE41EE5AE}" srcOrd="0" destOrd="0" presId="urn:microsoft.com/office/officeart/2005/8/layout/orgChart1"/>
    <dgm:cxn modelId="{541F8CB5-8297-4A00-AADC-2496228F1ACC}" type="presParOf" srcId="{8FF98BC8-98D8-404A-BBF2-137AE41EE5AE}" destId="{CCF4B22A-2C90-43AD-87BE-790AC68B9A29}" srcOrd="0" destOrd="0" presId="urn:microsoft.com/office/officeart/2005/8/layout/orgChart1"/>
    <dgm:cxn modelId="{4EB69D10-A2B4-4F78-8394-B0760B645951}" type="presParOf" srcId="{8FF98BC8-98D8-404A-BBF2-137AE41EE5AE}" destId="{C0748567-5FA6-4A61-A241-43B0ADF0F169}" srcOrd="1" destOrd="0" presId="urn:microsoft.com/office/officeart/2005/8/layout/orgChart1"/>
    <dgm:cxn modelId="{A2429614-43F7-43C7-B8E2-BD41532A0DF0}" type="presParOf" srcId="{1B70222B-9FCD-4BB8-A895-CBE26D6A4AAF}" destId="{2DF256E1-9F7F-47C9-9ED1-4C283DBE48C7}" srcOrd="1" destOrd="0" presId="urn:microsoft.com/office/officeart/2005/8/layout/orgChart1"/>
    <dgm:cxn modelId="{8C9FB229-DBA8-4A84-A1E0-263562B26C78}" type="presParOf" srcId="{2DF256E1-9F7F-47C9-9ED1-4C283DBE48C7}" destId="{BDAE031B-F428-4CAB-B1EB-E355195D7330}" srcOrd="0" destOrd="0" presId="urn:microsoft.com/office/officeart/2005/8/layout/orgChart1"/>
    <dgm:cxn modelId="{D353DFFD-4B53-4CB4-8824-7E99301EC60E}" type="presParOf" srcId="{2DF256E1-9F7F-47C9-9ED1-4C283DBE48C7}" destId="{A8F1B85F-2665-4FCC-9C35-01AE3F9998F9}" srcOrd="1" destOrd="0" presId="urn:microsoft.com/office/officeart/2005/8/layout/orgChart1"/>
    <dgm:cxn modelId="{7E20BFF1-28A2-4EBB-A8F6-F8DED5F40748}" type="presParOf" srcId="{A8F1B85F-2665-4FCC-9C35-01AE3F9998F9}" destId="{C5585D28-59BF-431E-9B82-7DB71D1D18D7}" srcOrd="0" destOrd="0" presId="urn:microsoft.com/office/officeart/2005/8/layout/orgChart1"/>
    <dgm:cxn modelId="{CC719388-6C20-411B-91E7-81C411FFD367}" type="presParOf" srcId="{C5585D28-59BF-431E-9B82-7DB71D1D18D7}" destId="{FCC07CA7-45DF-4FC3-808D-60BE841F64A2}" srcOrd="0" destOrd="0" presId="urn:microsoft.com/office/officeart/2005/8/layout/orgChart1"/>
    <dgm:cxn modelId="{A5EAD66E-C430-4998-98DE-69FA06D36070}" type="presParOf" srcId="{C5585D28-59BF-431E-9B82-7DB71D1D18D7}" destId="{54DEA7C9-F4AD-4E09-8B97-152AA400FDB2}" srcOrd="1" destOrd="0" presId="urn:microsoft.com/office/officeart/2005/8/layout/orgChart1"/>
    <dgm:cxn modelId="{CFB2E9DD-E9B7-4A55-B22F-FB225856DD83}" type="presParOf" srcId="{A8F1B85F-2665-4FCC-9C35-01AE3F9998F9}" destId="{2585629A-766D-40FD-BC55-703A40E1A23A}" srcOrd="1" destOrd="0" presId="urn:microsoft.com/office/officeart/2005/8/layout/orgChart1"/>
    <dgm:cxn modelId="{87EDCD83-E5F0-49E7-960B-C8B653BE2C7F}" type="presParOf" srcId="{2585629A-766D-40FD-BC55-703A40E1A23A}" destId="{5249FA3F-072E-4B62-B603-5BE16C2153C1}" srcOrd="0" destOrd="0" presId="urn:microsoft.com/office/officeart/2005/8/layout/orgChart1"/>
    <dgm:cxn modelId="{D510406B-6A77-4280-9BC8-D65A32F24DCD}" type="presParOf" srcId="{2585629A-766D-40FD-BC55-703A40E1A23A}" destId="{AC2097C5-EC5B-4458-8BB6-BF4FCBFE9667}" srcOrd="1" destOrd="0" presId="urn:microsoft.com/office/officeart/2005/8/layout/orgChart1"/>
    <dgm:cxn modelId="{907515B3-2C69-4618-B5A0-4A83665BB55C}" type="presParOf" srcId="{AC2097C5-EC5B-4458-8BB6-BF4FCBFE9667}" destId="{318F6603-B17A-4D4D-B9CC-75149CE2AA7B}" srcOrd="0" destOrd="0" presId="urn:microsoft.com/office/officeart/2005/8/layout/orgChart1"/>
    <dgm:cxn modelId="{9F445EDD-3B0B-494F-847A-A03E847FCF2C}" type="presParOf" srcId="{318F6603-B17A-4D4D-B9CC-75149CE2AA7B}" destId="{B0372FEC-0D48-4AE6-8E38-A9BA242A6E1F}" srcOrd="0" destOrd="0" presId="urn:microsoft.com/office/officeart/2005/8/layout/orgChart1"/>
    <dgm:cxn modelId="{A9DFACE5-F01F-4581-B1A7-DDFAC8138DCF}" type="presParOf" srcId="{318F6603-B17A-4D4D-B9CC-75149CE2AA7B}" destId="{1B26F1A8-36C5-4994-A7C2-40C56195F3F9}" srcOrd="1" destOrd="0" presId="urn:microsoft.com/office/officeart/2005/8/layout/orgChart1"/>
    <dgm:cxn modelId="{5DBC78A6-E76E-47C8-B701-8A62BB615CA1}" type="presParOf" srcId="{AC2097C5-EC5B-4458-8BB6-BF4FCBFE9667}" destId="{61C2FA5E-5CE0-49D1-87C7-7EA0CA4045F9}" srcOrd="1" destOrd="0" presId="urn:microsoft.com/office/officeart/2005/8/layout/orgChart1"/>
    <dgm:cxn modelId="{80986358-1B85-4DC2-9C41-7A388D7A84D7}" type="presParOf" srcId="{61C2FA5E-5CE0-49D1-87C7-7EA0CA4045F9}" destId="{AA5B5F83-44C3-471A-8FC2-12E8E932796E}" srcOrd="0" destOrd="0" presId="urn:microsoft.com/office/officeart/2005/8/layout/orgChart1"/>
    <dgm:cxn modelId="{EF477113-2A7B-42E6-98CC-7E4F53E9F4E7}" type="presParOf" srcId="{61C2FA5E-5CE0-49D1-87C7-7EA0CA4045F9}" destId="{7A2D6624-7695-45C4-93CD-0FD1DA89D17B}" srcOrd="1" destOrd="0" presId="urn:microsoft.com/office/officeart/2005/8/layout/orgChart1"/>
    <dgm:cxn modelId="{12406298-18AE-4207-9CB0-8A4C93BA3D64}" type="presParOf" srcId="{7A2D6624-7695-45C4-93CD-0FD1DA89D17B}" destId="{269DC013-2ECD-4599-A106-40C7EEF76310}" srcOrd="0" destOrd="0" presId="urn:microsoft.com/office/officeart/2005/8/layout/orgChart1"/>
    <dgm:cxn modelId="{05ADC23A-E266-4673-8BD2-9725285507D8}" type="presParOf" srcId="{269DC013-2ECD-4599-A106-40C7EEF76310}" destId="{BBAFF6F8-81E3-4B77-98E0-8D73166E0CD6}" srcOrd="0" destOrd="0" presId="urn:microsoft.com/office/officeart/2005/8/layout/orgChart1"/>
    <dgm:cxn modelId="{CAFB595A-A1DC-41C4-A82D-A526555E43FE}" type="presParOf" srcId="{269DC013-2ECD-4599-A106-40C7EEF76310}" destId="{2C7E8743-C237-4FAE-8D87-678E5DB4A535}" srcOrd="1" destOrd="0" presId="urn:microsoft.com/office/officeart/2005/8/layout/orgChart1"/>
    <dgm:cxn modelId="{CAD32096-A238-4B9F-ACB9-6A9684284D20}" type="presParOf" srcId="{7A2D6624-7695-45C4-93CD-0FD1DA89D17B}" destId="{D71B5727-98FC-4F91-9C42-8211E22E99F1}" srcOrd="1" destOrd="0" presId="urn:microsoft.com/office/officeart/2005/8/layout/orgChart1"/>
    <dgm:cxn modelId="{6E35CAF3-FC6C-49D8-B3DC-EA21B7EA0BA6}" type="presParOf" srcId="{D71B5727-98FC-4F91-9C42-8211E22E99F1}" destId="{8C6BBF82-5843-4DD0-A3C3-E05666A1B226}" srcOrd="0" destOrd="0" presId="urn:microsoft.com/office/officeart/2005/8/layout/orgChart1"/>
    <dgm:cxn modelId="{A109186B-36CF-45B5-81E2-28BFAE6F2917}" type="presParOf" srcId="{D71B5727-98FC-4F91-9C42-8211E22E99F1}" destId="{75316508-4777-49DA-B4E6-EAC82382962A}" srcOrd="1" destOrd="0" presId="urn:microsoft.com/office/officeart/2005/8/layout/orgChart1"/>
    <dgm:cxn modelId="{36E14EF6-F1CD-4D85-B8F2-DA1742B9DAD5}" type="presParOf" srcId="{75316508-4777-49DA-B4E6-EAC82382962A}" destId="{B229EAF6-88FE-4FE5-9506-8A0E08AE1728}" srcOrd="0" destOrd="0" presId="urn:microsoft.com/office/officeart/2005/8/layout/orgChart1"/>
    <dgm:cxn modelId="{A9C05FFB-531D-4A89-972D-50B525C24787}" type="presParOf" srcId="{B229EAF6-88FE-4FE5-9506-8A0E08AE1728}" destId="{44A2155C-2DBE-4551-B7FD-617FC687D7F5}" srcOrd="0" destOrd="0" presId="urn:microsoft.com/office/officeart/2005/8/layout/orgChart1"/>
    <dgm:cxn modelId="{A45DC975-88DD-47D3-946D-6BE80886E85A}" type="presParOf" srcId="{B229EAF6-88FE-4FE5-9506-8A0E08AE1728}" destId="{C6E90B75-2326-4DA4-A6EE-684CFEE4742D}" srcOrd="1" destOrd="0" presId="urn:microsoft.com/office/officeart/2005/8/layout/orgChart1"/>
    <dgm:cxn modelId="{59004246-B2E6-454B-92F8-53CA5A3E89EB}" type="presParOf" srcId="{75316508-4777-49DA-B4E6-EAC82382962A}" destId="{F334F36C-4FA6-4748-A6C9-10621CBCD83A}" srcOrd="1" destOrd="0" presId="urn:microsoft.com/office/officeart/2005/8/layout/orgChart1"/>
    <dgm:cxn modelId="{57A595B3-BD16-4A2D-9E1C-562FA4CD09BE}" type="presParOf" srcId="{F334F36C-4FA6-4748-A6C9-10621CBCD83A}" destId="{66F3F04A-5BF3-4D85-9BDF-059F361A72FE}" srcOrd="0" destOrd="0" presId="urn:microsoft.com/office/officeart/2005/8/layout/orgChart1"/>
    <dgm:cxn modelId="{592A4D7F-C738-44B8-8B48-F080CE8AD31A}" type="presParOf" srcId="{F334F36C-4FA6-4748-A6C9-10621CBCD83A}" destId="{CF9582B9-16EA-4D4C-B2A9-9118C0B0B1F3}" srcOrd="1" destOrd="0" presId="urn:microsoft.com/office/officeart/2005/8/layout/orgChart1"/>
    <dgm:cxn modelId="{5120C248-1830-4073-963F-D288748D1DA7}" type="presParOf" srcId="{CF9582B9-16EA-4D4C-B2A9-9118C0B0B1F3}" destId="{C38FCC2A-F78B-4849-991F-994B56D0D40D}" srcOrd="0" destOrd="0" presId="urn:microsoft.com/office/officeart/2005/8/layout/orgChart1"/>
    <dgm:cxn modelId="{2AFF0F33-74E5-40D3-AB28-12720E1B1FC1}" type="presParOf" srcId="{C38FCC2A-F78B-4849-991F-994B56D0D40D}" destId="{8A5CCAF3-8B25-4D94-A6BA-7BEF3D054D4E}" srcOrd="0" destOrd="0" presId="urn:microsoft.com/office/officeart/2005/8/layout/orgChart1"/>
    <dgm:cxn modelId="{C3E7E2B6-BCDB-49C5-9844-CDB982939F23}" type="presParOf" srcId="{C38FCC2A-F78B-4849-991F-994B56D0D40D}" destId="{A1F7AF68-EBD5-45FB-8A71-CAB5FB7CDD7F}" srcOrd="1" destOrd="0" presId="urn:microsoft.com/office/officeart/2005/8/layout/orgChart1"/>
    <dgm:cxn modelId="{9CB72B20-C80C-4293-A0B9-B5A2B4CA6176}" type="presParOf" srcId="{CF9582B9-16EA-4D4C-B2A9-9118C0B0B1F3}" destId="{A9A6BCB4-EA5B-4C5C-AB99-19A325CC442A}" srcOrd="1" destOrd="0" presId="urn:microsoft.com/office/officeart/2005/8/layout/orgChart1"/>
    <dgm:cxn modelId="{731ED2C6-CDC8-4D21-B5EA-97CDCA4E9DA5}" type="presParOf" srcId="{A9A6BCB4-EA5B-4C5C-AB99-19A325CC442A}" destId="{13DE095E-0FA8-46A0-8447-05AE2B49F6C8}" srcOrd="0" destOrd="0" presId="urn:microsoft.com/office/officeart/2005/8/layout/orgChart1"/>
    <dgm:cxn modelId="{C112972B-C213-4BE3-ABDB-417ECB8E8C6F}" type="presParOf" srcId="{A9A6BCB4-EA5B-4C5C-AB99-19A325CC442A}" destId="{F95832A6-98CB-45F0-948E-A54A740C78BD}" srcOrd="1" destOrd="0" presId="urn:microsoft.com/office/officeart/2005/8/layout/orgChart1"/>
    <dgm:cxn modelId="{33E5F382-DD6E-43EF-A351-842700164425}" type="presParOf" srcId="{F95832A6-98CB-45F0-948E-A54A740C78BD}" destId="{5543F3D7-FA42-4912-869B-8A5F716C305B}" srcOrd="0" destOrd="0" presId="urn:microsoft.com/office/officeart/2005/8/layout/orgChart1"/>
    <dgm:cxn modelId="{E10F422E-6135-4DC7-9620-2453EA6FC5F9}" type="presParOf" srcId="{5543F3D7-FA42-4912-869B-8A5F716C305B}" destId="{C2D67DFB-5B90-42A3-8355-074365E0B92B}" srcOrd="0" destOrd="0" presId="urn:microsoft.com/office/officeart/2005/8/layout/orgChart1"/>
    <dgm:cxn modelId="{DA331713-01D5-4E1F-A29D-2490E85F2CF1}" type="presParOf" srcId="{5543F3D7-FA42-4912-869B-8A5F716C305B}" destId="{5C6AA598-04F6-4684-A41E-8D38E8848C27}" srcOrd="1" destOrd="0" presId="urn:microsoft.com/office/officeart/2005/8/layout/orgChart1"/>
    <dgm:cxn modelId="{81E72ECB-F136-4F32-8A12-467C316A9EAD}" type="presParOf" srcId="{F95832A6-98CB-45F0-948E-A54A740C78BD}" destId="{BB45D902-CC3D-4F61-8BC9-9F4111675D9C}" srcOrd="1" destOrd="0" presId="urn:microsoft.com/office/officeart/2005/8/layout/orgChart1"/>
    <dgm:cxn modelId="{6C40C11A-2B5D-47DE-A2C4-07C64927B21B}" type="presParOf" srcId="{F95832A6-98CB-45F0-948E-A54A740C78BD}" destId="{4B0EAAA2-BAAE-47A2-9E1C-FB864E602C6D}" srcOrd="2" destOrd="0" presId="urn:microsoft.com/office/officeart/2005/8/layout/orgChart1"/>
    <dgm:cxn modelId="{8283879E-7908-4031-B6DE-AC24ED290518}" type="presParOf" srcId="{CF9582B9-16EA-4D4C-B2A9-9118C0B0B1F3}" destId="{2B1A8EDF-369B-442F-B966-7D34C9B9D91C}" srcOrd="2" destOrd="0" presId="urn:microsoft.com/office/officeart/2005/8/layout/orgChart1"/>
    <dgm:cxn modelId="{F7B66D59-EC8D-4F13-BBC7-592B6BF7EA51}" type="presParOf" srcId="{75316508-4777-49DA-B4E6-EAC82382962A}" destId="{3F7A4B8D-1E14-4C43-812F-F8669F78D1D7}" srcOrd="2" destOrd="0" presId="urn:microsoft.com/office/officeart/2005/8/layout/orgChart1"/>
    <dgm:cxn modelId="{EA9A0159-7C8B-4166-A2C0-38C2CCC508FA}" type="presParOf" srcId="{D71B5727-98FC-4F91-9C42-8211E22E99F1}" destId="{310175C7-2A45-4E4F-BF12-E858637F53BB}" srcOrd="2" destOrd="0" presId="urn:microsoft.com/office/officeart/2005/8/layout/orgChart1"/>
    <dgm:cxn modelId="{AA351249-3278-4CE0-9F39-5041804D177B}" type="presParOf" srcId="{D71B5727-98FC-4F91-9C42-8211E22E99F1}" destId="{6F2A8571-96D6-423B-A809-328BF363A913}" srcOrd="3" destOrd="0" presId="urn:microsoft.com/office/officeart/2005/8/layout/orgChart1"/>
    <dgm:cxn modelId="{0E143631-D89B-4EA9-A577-07CD72941D51}" type="presParOf" srcId="{6F2A8571-96D6-423B-A809-328BF363A913}" destId="{C1BB2B48-A8F6-4C2D-8A61-ED1839B64958}" srcOrd="0" destOrd="0" presId="urn:microsoft.com/office/officeart/2005/8/layout/orgChart1"/>
    <dgm:cxn modelId="{FE680D9D-0C28-40DA-8A15-86298813A670}" type="presParOf" srcId="{C1BB2B48-A8F6-4C2D-8A61-ED1839B64958}" destId="{39FD2A14-836F-4F08-A59C-71B08668807A}" srcOrd="0" destOrd="0" presId="urn:microsoft.com/office/officeart/2005/8/layout/orgChart1"/>
    <dgm:cxn modelId="{FA878B07-5AC8-47CA-BB1F-85B37B08A0CB}" type="presParOf" srcId="{C1BB2B48-A8F6-4C2D-8A61-ED1839B64958}" destId="{FEB85003-8C33-4958-8E95-7DD3986BC13A}" srcOrd="1" destOrd="0" presId="urn:microsoft.com/office/officeart/2005/8/layout/orgChart1"/>
    <dgm:cxn modelId="{987C6F6C-082C-4046-818B-7834F8CDDBCA}" type="presParOf" srcId="{6F2A8571-96D6-423B-A809-328BF363A913}" destId="{1855C3B0-EBD7-4099-B72F-CC204B9685F3}" srcOrd="1" destOrd="0" presId="urn:microsoft.com/office/officeart/2005/8/layout/orgChart1"/>
    <dgm:cxn modelId="{BCCB9B32-FC86-4E22-912A-3F614DB4C941}" type="presParOf" srcId="{1855C3B0-EBD7-4099-B72F-CC204B9685F3}" destId="{AB454D25-46FD-47F1-804A-86AFFF617494}" srcOrd="0" destOrd="0" presId="urn:microsoft.com/office/officeart/2005/8/layout/orgChart1"/>
    <dgm:cxn modelId="{B6CC9AD5-1FD1-40D1-BA57-C3888DD49928}" type="presParOf" srcId="{1855C3B0-EBD7-4099-B72F-CC204B9685F3}" destId="{377C61A9-D07D-4A2C-A6DB-A26726C6EC96}" srcOrd="1" destOrd="0" presId="urn:microsoft.com/office/officeart/2005/8/layout/orgChart1"/>
    <dgm:cxn modelId="{4F4757FA-D2C4-43A0-9BD1-F16BF98FDC0B}" type="presParOf" srcId="{377C61A9-D07D-4A2C-A6DB-A26726C6EC96}" destId="{6634FC5F-783C-4F51-B6C9-AD9EF6CD9B92}" srcOrd="0" destOrd="0" presId="urn:microsoft.com/office/officeart/2005/8/layout/orgChart1"/>
    <dgm:cxn modelId="{B4F517C2-BF61-4076-85DC-28F94046CBCF}" type="presParOf" srcId="{6634FC5F-783C-4F51-B6C9-AD9EF6CD9B92}" destId="{DF14AC09-4256-4C74-97DA-CA74C628A353}" srcOrd="0" destOrd="0" presId="urn:microsoft.com/office/officeart/2005/8/layout/orgChart1"/>
    <dgm:cxn modelId="{690A0EFB-01B3-4C75-A796-5B40578029DE}" type="presParOf" srcId="{6634FC5F-783C-4F51-B6C9-AD9EF6CD9B92}" destId="{158A50A3-A214-4314-8B8D-6664308F276E}" srcOrd="1" destOrd="0" presId="urn:microsoft.com/office/officeart/2005/8/layout/orgChart1"/>
    <dgm:cxn modelId="{769CF551-80B0-48F5-BF9A-EEFA87C7751C}" type="presParOf" srcId="{377C61A9-D07D-4A2C-A6DB-A26726C6EC96}" destId="{52453AF7-44FD-4091-99CD-A8DC5FFA3E41}" srcOrd="1" destOrd="0" presId="urn:microsoft.com/office/officeart/2005/8/layout/orgChart1"/>
    <dgm:cxn modelId="{82EECE98-5403-4F1C-BE70-612DA792B628}" type="presParOf" srcId="{377C61A9-D07D-4A2C-A6DB-A26726C6EC96}" destId="{CF3ACFF2-1D08-4152-9307-F65F57F572E4}" srcOrd="2" destOrd="0" presId="urn:microsoft.com/office/officeart/2005/8/layout/orgChart1"/>
    <dgm:cxn modelId="{2F4B9464-5835-4BC6-A7E1-F8B36718F59E}" type="presParOf" srcId="{6F2A8571-96D6-423B-A809-328BF363A913}" destId="{08583D17-9575-47B2-B1CC-26304140B90C}" srcOrd="2" destOrd="0" presId="urn:microsoft.com/office/officeart/2005/8/layout/orgChart1"/>
    <dgm:cxn modelId="{80606F24-88D4-4A34-8B2C-6D0FE25B0BCD}" type="presParOf" srcId="{7A2D6624-7695-45C4-93CD-0FD1DA89D17B}" destId="{EF3A1E37-7E39-4A0F-90CD-E923DA8592DA}" srcOrd="2" destOrd="0" presId="urn:microsoft.com/office/officeart/2005/8/layout/orgChart1"/>
    <dgm:cxn modelId="{F85B81D9-F926-4A49-8E8C-0066E8CB6DE2}" type="presParOf" srcId="{61C2FA5E-5CE0-49D1-87C7-7EA0CA4045F9}" destId="{C9F68F47-5FEE-4926-8251-1BDED0D94C1B}" srcOrd="2" destOrd="0" presId="urn:microsoft.com/office/officeart/2005/8/layout/orgChart1"/>
    <dgm:cxn modelId="{C5C85872-20CC-4E76-AE22-7C5D0B3A340F}" type="presParOf" srcId="{61C2FA5E-5CE0-49D1-87C7-7EA0CA4045F9}" destId="{783C0128-B2BD-4670-AEC7-2D7C0C8ACD17}" srcOrd="3" destOrd="0" presId="urn:microsoft.com/office/officeart/2005/8/layout/orgChart1"/>
    <dgm:cxn modelId="{01CD989A-4880-4B48-85B1-01ACE30567A3}" type="presParOf" srcId="{783C0128-B2BD-4670-AEC7-2D7C0C8ACD17}" destId="{56C47427-DC9F-40C8-AECD-166C2A239D92}" srcOrd="0" destOrd="0" presId="urn:microsoft.com/office/officeart/2005/8/layout/orgChart1"/>
    <dgm:cxn modelId="{8FB68990-7093-43E4-9656-C79F5CD971FB}" type="presParOf" srcId="{56C47427-DC9F-40C8-AECD-166C2A239D92}" destId="{22B7C728-2947-49C9-80A5-89E4915CB692}" srcOrd="0" destOrd="0" presId="urn:microsoft.com/office/officeart/2005/8/layout/orgChart1"/>
    <dgm:cxn modelId="{1D13B03E-18D1-4BD0-8D66-DFACD7374941}" type="presParOf" srcId="{56C47427-DC9F-40C8-AECD-166C2A239D92}" destId="{B6545C7E-59F6-428C-8F11-B0DCCFC0BC56}" srcOrd="1" destOrd="0" presId="urn:microsoft.com/office/officeart/2005/8/layout/orgChart1"/>
    <dgm:cxn modelId="{4112D1CF-8562-4C4B-9711-50846616DB0B}" type="presParOf" srcId="{783C0128-B2BD-4670-AEC7-2D7C0C8ACD17}" destId="{64167944-84BA-47FA-AF64-378D0875F273}" srcOrd="1" destOrd="0" presId="urn:microsoft.com/office/officeart/2005/8/layout/orgChart1"/>
    <dgm:cxn modelId="{578528FB-D0AF-414A-9E16-744C1636BBFF}" type="presParOf" srcId="{64167944-84BA-47FA-AF64-378D0875F273}" destId="{698D73E5-0151-44AE-B0C5-B412F72D4CC2}" srcOrd="0" destOrd="0" presId="urn:microsoft.com/office/officeart/2005/8/layout/orgChart1"/>
    <dgm:cxn modelId="{4E6736B4-09F1-4FAB-A483-34EA47778F55}" type="presParOf" srcId="{64167944-84BA-47FA-AF64-378D0875F273}" destId="{D510DC8A-55F9-4085-9004-A33793AA40F3}" srcOrd="1" destOrd="0" presId="urn:microsoft.com/office/officeart/2005/8/layout/orgChart1"/>
    <dgm:cxn modelId="{4C304206-D816-4060-BDD9-55E9315C5CC1}" type="presParOf" srcId="{D510DC8A-55F9-4085-9004-A33793AA40F3}" destId="{020CEBBB-2E89-4A15-9F8A-D102D5AE54DA}" srcOrd="0" destOrd="0" presId="urn:microsoft.com/office/officeart/2005/8/layout/orgChart1"/>
    <dgm:cxn modelId="{9D0D5A3D-B212-4847-BE72-BFF9950BF1FB}" type="presParOf" srcId="{020CEBBB-2E89-4A15-9F8A-D102D5AE54DA}" destId="{A2E1B1DD-DECA-4F4E-AFC9-4A884F03CA44}" srcOrd="0" destOrd="0" presId="urn:microsoft.com/office/officeart/2005/8/layout/orgChart1"/>
    <dgm:cxn modelId="{4CEAE0A7-905A-462D-96E0-B43A118C7AC3}" type="presParOf" srcId="{020CEBBB-2E89-4A15-9F8A-D102D5AE54DA}" destId="{76F9098A-C1C8-4471-AE86-2381E81DA936}" srcOrd="1" destOrd="0" presId="urn:microsoft.com/office/officeart/2005/8/layout/orgChart1"/>
    <dgm:cxn modelId="{2A9968A2-6779-402D-AA64-DF7B7F0DC0A8}" type="presParOf" srcId="{D510DC8A-55F9-4085-9004-A33793AA40F3}" destId="{75288432-B63A-4D2E-84F3-75A10417AC0F}" srcOrd="1" destOrd="0" presId="urn:microsoft.com/office/officeart/2005/8/layout/orgChart1"/>
    <dgm:cxn modelId="{81ED7725-E2FE-4004-B314-928461DF2B9E}" type="presParOf" srcId="{75288432-B63A-4D2E-84F3-75A10417AC0F}" destId="{1355B179-6A47-4BDD-8B32-344D8B53477B}" srcOrd="0" destOrd="0" presId="urn:microsoft.com/office/officeart/2005/8/layout/orgChart1"/>
    <dgm:cxn modelId="{9644754E-31AE-435B-8037-9E60106FF357}" type="presParOf" srcId="{75288432-B63A-4D2E-84F3-75A10417AC0F}" destId="{64F4CCFD-8944-4953-936D-B339B670A207}" srcOrd="1" destOrd="0" presId="urn:microsoft.com/office/officeart/2005/8/layout/orgChart1"/>
    <dgm:cxn modelId="{3CF14A82-11FC-4A6E-A7EF-BF9F768F9525}" type="presParOf" srcId="{64F4CCFD-8944-4953-936D-B339B670A207}" destId="{769C155B-6A21-4F47-AECC-58BC192A37E2}" srcOrd="0" destOrd="0" presId="urn:microsoft.com/office/officeart/2005/8/layout/orgChart1"/>
    <dgm:cxn modelId="{7B37B13A-C745-44A5-A389-41A5D8EA5D54}" type="presParOf" srcId="{769C155B-6A21-4F47-AECC-58BC192A37E2}" destId="{0F209245-1473-4A9F-8EC0-D2BD9BED1C01}" srcOrd="0" destOrd="0" presId="urn:microsoft.com/office/officeart/2005/8/layout/orgChart1"/>
    <dgm:cxn modelId="{B872593B-1665-4613-93A1-422ACCEE2D78}" type="presParOf" srcId="{769C155B-6A21-4F47-AECC-58BC192A37E2}" destId="{62B6908D-08F0-472E-BFAC-066EE5B9A5D6}" srcOrd="1" destOrd="0" presId="urn:microsoft.com/office/officeart/2005/8/layout/orgChart1"/>
    <dgm:cxn modelId="{11031C41-C186-4AD3-BFE3-FF10C8FD8FBE}" type="presParOf" srcId="{64F4CCFD-8944-4953-936D-B339B670A207}" destId="{753C44F4-247B-42F5-9E6C-7D3F30DCF1CD}" srcOrd="1" destOrd="0" presId="urn:microsoft.com/office/officeart/2005/8/layout/orgChart1"/>
    <dgm:cxn modelId="{4AA2468C-537A-4710-83A9-8D385847AE3E}" type="presParOf" srcId="{753C44F4-247B-42F5-9E6C-7D3F30DCF1CD}" destId="{1486021A-1E36-4024-AA9D-4661CE3AB2D9}" srcOrd="0" destOrd="0" presId="urn:microsoft.com/office/officeart/2005/8/layout/orgChart1"/>
    <dgm:cxn modelId="{592E98A2-70E1-4002-9644-7E22BBBE124A}" type="presParOf" srcId="{753C44F4-247B-42F5-9E6C-7D3F30DCF1CD}" destId="{CBE9806D-FBC0-46E5-9D76-5EC8A034E7BF}" srcOrd="1" destOrd="0" presId="urn:microsoft.com/office/officeart/2005/8/layout/orgChart1"/>
    <dgm:cxn modelId="{CE3DD498-ABA1-4A23-B32D-6DE02CCD5F1E}" type="presParOf" srcId="{CBE9806D-FBC0-46E5-9D76-5EC8A034E7BF}" destId="{89799AAD-9AB1-4135-AFCF-4A416724DF0B}" srcOrd="0" destOrd="0" presId="urn:microsoft.com/office/officeart/2005/8/layout/orgChart1"/>
    <dgm:cxn modelId="{4DDD59ED-B41A-44FB-AE78-20468EB99E79}" type="presParOf" srcId="{89799AAD-9AB1-4135-AFCF-4A416724DF0B}" destId="{1BA9D9AE-25CD-4269-8ADD-226C86D973ED}" srcOrd="0" destOrd="0" presId="urn:microsoft.com/office/officeart/2005/8/layout/orgChart1"/>
    <dgm:cxn modelId="{416E1F08-2F48-417E-940A-2A6F2A9D6DC3}" type="presParOf" srcId="{89799AAD-9AB1-4135-AFCF-4A416724DF0B}" destId="{B8193516-1E0A-4D3F-9A6A-C46098A1B31F}" srcOrd="1" destOrd="0" presId="urn:microsoft.com/office/officeart/2005/8/layout/orgChart1"/>
    <dgm:cxn modelId="{F107AC70-48EE-4778-8061-6C79F7483B6B}" type="presParOf" srcId="{CBE9806D-FBC0-46E5-9D76-5EC8A034E7BF}" destId="{B0ECF963-9E93-4C78-86F5-39EC856737E8}" srcOrd="1" destOrd="0" presId="urn:microsoft.com/office/officeart/2005/8/layout/orgChart1"/>
    <dgm:cxn modelId="{EAEEBAC6-C37F-42F6-95CA-2A33AB629CC1}" type="presParOf" srcId="{CBE9806D-FBC0-46E5-9D76-5EC8A034E7BF}" destId="{7E60A892-34AA-484D-8BEE-75DC2E0FDBAA}" srcOrd="2" destOrd="0" presId="urn:microsoft.com/office/officeart/2005/8/layout/orgChart1"/>
    <dgm:cxn modelId="{CDF0E376-CD03-4EB6-97A0-24CDC1A54E6F}" type="presParOf" srcId="{64F4CCFD-8944-4953-936D-B339B670A207}" destId="{68C9F198-EDF9-479E-BD97-F38F54703592}" srcOrd="2" destOrd="0" presId="urn:microsoft.com/office/officeart/2005/8/layout/orgChart1"/>
    <dgm:cxn modelId="{9FC77300-9202-441A-A889-A2601A8614F6}" type="presParOf" srcId="{75288432-B63A-4D2E-84F3-75A10417AC0F}" destId="{44BE3B3A-6DAD-4910-AC9B-CA3825904427}" srcOrd="2" destOrd="0" presId="urn:microsoft.com/office/officeart/2005/8/layout/orgChart1"/>
    <dgm:cxn modelId="{F1D29A49-4993-4156-B115-72354DA5896B}" type="presParOf" srcId="{75288432-B63A-4D2E-84F3-75A10417AC0F}" destId="{618295B8-857D-44ED-97EA-448623B0C0EC}" srcOrd="3" destOrd="0" presId="urn:microsoft.com/office/officeart/2005/8/layout/orgChart1"/>
    <dgm:cxn modelId="{E967CB82-4B09-4FD1-A98D-EA934F1F4246}" type="presParOf" srcId="{618295B8-857D-44ED-97EA-448623B0C0EC}" destId="{97A0C4B8-3778-4EF0-93B9-7A7DC3BC3391}" srcOrd="0" destOrd="0" presId="urn:microsoft.com/office/officeart/2005/8/layout/orgChart1"/>
    <dgm:cxn modelId="{4E959D07-0E12-4A37-A98A-F0AFBE8F24B2}" type="presParOf" srcId="{97A0C4B8-3778-4EF0-93B9-7A7DC3BC3391}" destId="{48AF6EAF-1CD8-455D-AC7D-2FE27391E9FD}" srcOrd="0" destOrd="0" presId="urn:microsoft.com/office/officeart/2005/8/layout/orgChart1"/>
    <dgm:cxn modelId="{2009D92E-C5D9-4116-A1C4-6DAFDC7CEC78}" type="presParOf" srcId="{97A0C4B8-3778-4EF0-93B9-7A7DC3BC3391}" destId="{A473743D-0E2F-4521-A00E-45F158D08542}" srcOrd="1" destOrd="0" presId="urn:microsoft.com/office/officeart/2005/8/layout/orgChart1"/>
    <dgm:cxn modelId="{68142AB9-BF9D-4DB8-8625-B458B78A32C7}" type="presParOf" srcId="{618295B8-857D-44ED-97EA-448623B0C0EC}" destId="{182F4F25-B06B-43FF-9784-2668C083ABFE}" srcOrd="1" destOrd="0" presId="urn:microsoft.com/office/officeart/2005/8/layout/orgChart1"/>
    <dgm:cxn modelId="{197C6A92-4971-43CF-96EF-1048A4982074}" type="presParOf" srcId="{182F4F25-B06B-43FF-9784-2668C083ABFE}" destId="{4A99DE6C-80C0-45D3-8791-EB05CCE3177B}" srcOrd="0" destOrd="0" presId="urn:microsoft.com/office/officeart/2005/8/layout/orgChart1"/>
    <dgm:cxn modelId="{B2ECFEDC-511E-4FE3-BAA0-0EC69F544954}" type="presParOf" srcId="{182F4F25-B06B-43FF-9784-2668C083ABFE}" destId="{18DFAD63-0303-4468-924F-A9E69EF00341}" srcOrd="1" destOrd="0" presId="urn:microsoft.com/office/officeart/2005/8/layout/orgChart1"/>
    <dgm:cxn modelId="{467B9FF3-1387-4493-8FC8-A05220CB8B9D}" type="presParOf" srcId="{18DFAD63-0303-4468-924F-A9E69EF00341}" destId="{B88A37CD-906A-4A87-9BEE-77FB579D1661}" srcOrd="0" destOrd="0" presId="urn:microsoft.com/office/officeart/2005/8/layout/orgChart1"/>
    <dgm:cxn modelId="{6AF5FB84-5CBB-42F0-B2D3-006078D216F7}" type="presParOf" srcId="{B88A37CD-906A-4A87-9BEE-77FB579D1661}" destId="{E210051F-6B3E-4FF4-9362-083FBFA4CE8B}" srcOrd="0" destOrd="0" presId="urn:microsoft.com/office/officeart/2005/8/layout/orgChart1"/>
    <dgm:cxn modelId="{1058A6D3-E8C1-41CB-B2D8-C814DDB5B1E1}" type="presParOf" srcId="{B88A37CD-906A-4A87-9BEE-77FB579D1661}" destId="{5B41F99D-A59D-40C1-A637-E77CE95AE7F0}" srcOrd="1" destOrd="0" presId="urn:microsoft.com/office/officeart/2005/8/layout/orgChart1"/>
    <dgm:cxn modelId="{E068C76B-F853-41B0-A83F-A2E0DF258C05}" type="presParOf" srcId="{18DFAD63-0303-4468-924F-A9E69EF00341}" destId="{EE40C98A-4301-4C32-8CF5-8F78DF80AD63}" srcOrd="1" destOrd="0" presId="urn:microsoft.com/office/officeart/2005/8/layout/orgChart1"/>
    <dgm:cxn modelId="{23D6711D-58A0-4C97-8370-87D5ABE1BF44}" type="presParOf" srcId="{18DFAD63-0303-4468-924F-A9E69EF00341}" destId="{992F6BB7-3E24-4C38-AB97-5145791BE709}" srcOrd="2" destOrd="0" presId="urn:microsoft.com/office/officeart/2005/8/layout/orgChart1"/>
    <dgm:cxn modelId="{5A49CE18-394D-404F-AD24-93DC70A5C809}" type="presParOf" srcId="{618295B8-857D-44ED-97EA-448623B0C0EC}" destId="{EC09C5E0-6EA1-4FAE-9439-B48D660C96F9}" srcOrd="2" destOrd="0" presId="urn:microsoft.com/office/officeart/2005/8/layout/orgChart1"/>
    <dgm:cxn modelId="{3DED5A92-169B-4575-BBB4-CA79CFFA341F}" type="presParOf" srcId="{D510DC8A-55F9-4085-9004-A33793AA40F3}" destId="{5A4B5992-B7AA-4A9C-9EA9-F820D4E18F7F}" srcOrd="2" destOrd="0" presId="urn:microsoft.com/office/officeart/2005/8/layout/orgChart1"/>
    <dgm:cxn modelId="{299B140C-8755-447E-9384-2A1EAAEA2437}" type="presParOf" srcId="{783C0128-B2BD-4670-AEC7-2D7C0C8ACD17}" destId="{15CD28B3-029C-40E7-B1AE-AFD893524096}" srcOrd="2" destOrd="0" presId="urn:microsoft.com/office/officeart/2005/8/layout/orgChart1"/>
    <dgm:cxn modelId="{2708D0F9-CE13-4DB0-8A5E-505BCD93228B}" type="presParOf" srcId="{AC2097C5-EC5B-4458-8BB6-BF4FCBFE9667}" destId="{5A03AA08-1310-4E25-BF85-8228DA99BAC7}" srcOrd="2" destOrd="0" presId="urn:microsoft.com/office/officeart/2005/8/layout/orgChart1"/>
    <dgm:cxn modelId="{BD14EA5B-F638-477B-A58D-49BE8B2E2ADF}" type="presParOf" srcId="{2585629A-766D-40FD-BC55-703A40E1A23A}" destId="{F41FCD81-4CD5-4DAF-A198-8FCEC5B628C6}" srcOrd="2" destOrd="0" presId="urn:microsoft.com/office/officeart/2005/8/layout/orgChart1"/>
    <dgm:cxn modelId="{ABE23E05-E9DD-4BC0-B309-D144ABC57F0E}" type="presParOf" srcId="{2585629A-766D-40FD-BC55-703A40E1A23A}" destId="{5739F90A-A0F2-4FA9-995A-90E1338D90A2}" srcOrd="3" destOrd="0" presId="urn:microsoft.com/office/officeart/2005/8/layout/orgChart1"/>
    <dgm:cxn modelId="{8226E33D-5D34-4B58-AF24-6DD4F62A40BA}" type="presParOf" srcId="{5739F90A-A0F2-4FA9-995A-90E1338D90A2}" destId="{D35616CA-B684-4970-89AC-66B1D4F375E7}" srcOrd="0" destOrd="0" presId="urn:microsoft.com/office/officeart/2005/8/layout/orgChart1"/>
    <dgm:cxn modelId="{8518799E-DD97-404B-AC56-0869DED501ED}" type="presParOf" srcId="{D35616CA-B684-4970-89AC-66B1D4F375E7}" destId="{8BB02DD8-CDC2-4019-B703-48FC35625518}" srcOrd="0" destOrd="0" presId="urn:microsoft.com/office/officeart/2005/8/layout/orgChart1"/>
    <dgm:cxn modelId="{C6295941-CF9F-475B-B743-9485F72BFFB2}" type="presParOf" srcId="{D35616CA-B684-4970-89AC-66B1D4F375E7}" destId="{21810C38-6625-4F73-8CED-6455F2365089}" srcOrd="1" destOrd="0" presId="urn:microsoft.com/office/officeart/2005/8/layout/orgChart1"/>
    <dgm:cxn modelId="{2696899B-226C-4A0D-9D16-AC30EBE44659}" type="presParOf" srcId="{5739F90A-A0F2-4FA9-995A-90E1338D90A2}" destId="{BEF58F03-6EDE-4074-B8E8-5C31BBB6FCC6}" srcOrd="1" destOrd="0" presId="urn:microsoft.com/office/officeart/2005/8/layout/orgChart1"/>
    <dgm:cxn modelId="{D9B2927A-8323-4E74-A0C5-F180CAE6387E}" type="presParOf" srcId="{5739F90A-A0F2-4FA9-995A-90E1338D90A2}" destId="{068C8F1C-0607-494A-BA0F-1BE3A5DE4300}" srcOrd="2" destOrd="0" presId="urn:microsoft.com/office/officeart/2005/8/layout/orgChart1"/>
    <dgm:cxn modelId="{29881FC8-96A2-470E-B265-CBA248E33A27}" type="presParOf" srcId="{A8F1B85F-2665-4FCC-9C35-01AE3F9998F9}" destId="{194CE2BD-FB9C-4CBA-87ED-40C89B9F4F7D}" srcOrd="2" destOrd="0" presId="urn:microsoft.com/office/officeart/2005/8/layout/orgChart1"/>
    <dgm:cxn modelId="{D2FBF552-13A7-447F-84B4-8DC35D50BF94}" type="presParOf" srcId="{1B70222B-9FCD-4BB8-A895-CBE26D6A4AAF}" destId="{DDEB85AE-BB8C-4068-AFA2-E2909669654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8604" cy="46482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334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159" y="1"/>
            <a:ext cx="3038604" cy="46482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334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0086"/>
            <a:ext cx="3038604" cy="46482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334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159" y="8830086"/>
            <a:ext cx="3038604" cy="46482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F8AFB29-DE3C-4047-96FB-8B5589E0A9D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04196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38604" cy="46482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159" y="1"/>
            <a:ext cx="3038604" cy="46482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04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45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0713" y="4416538"/>
            <a:ext cx="5608975" cy="418338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0086"/>
            <a:ext cx="3038604" cy="46482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159" y="8830086"/>
            <a:ext cx="3038604" cy="46482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EAD685E-64BB-4D1C-A709-34AA2F624AE1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24947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 txBox="1">
            <a:spLocks noGrp="1" noChangeArrowheads="1"/>
          </p:cNvSpPr>
          <p:nvPr/>
        </p:nvSpPr>
        <p:spPr bwMode="auto">
          <a:xfrm>
            <a:off x="3971797" y="8830086"/>
            <a:ext cx="3036967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248" tIns="47623" rIns="95248" bIns="47623" anchor="b"/>
          <a:lstStyle/>
          <a:p>
            <a:pPr algn="r" defTabSz="950913" eaLnBrk="0" hangingPunct="0"/>
            <a:fld id="{B47DB72E-1DFB-4C65-88C1-852703EF1906}" type="slidenum">
              <a:rPr lang="de-DE" sz="1300">
                <a:latin typeface="Times" pitchFamily="18" charset="0"/>
                <a:ea typeface="MS PGothic" pitchFamily="34" charset="-128"/>
              </a:rPr>
              <a:pPr algn="r" defTabSz="950913" eaLnBrk="0" hangingPunct="0"/>
              <a:t>15</a:t>
            </a:fld>
            <a:endParaRPr lang="de-DE" sz="1300">
              <a:latin typeface="Times" pitchFamily="18" charset="0"/>
              <a:ea typeface="MS PGothic" pitchFamily="34" charset="-128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712788"/>
            <a:ext cx="4664075" cy="3497262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4653" y="4422516"/>
            <a:ext cx="5109635" cy="4213271"/>
          </a:xfrm>
          <a:noFill/>
        </p:spPr>
        <p:txBody>
          <a:bodyPr lIns="95248" tIns="47623" rIns="95248" bIns="47623"/>
          <a:lstStyle/>
          <a:p>
            <a:endParaRPr lang="en-US" sz="1400" dirty="0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1378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smtClean="0">
              <a:latin typeface="Arial" charset="0"/>
              <a:cs typeface="Arial" charset="0"/>
            </a:endParaRPr>
          </a:p>
        </p:txBody>
      </p:sp>
      <p:sp>
        <p:nvSpPr>
          <p:cNvPr id="10137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BB1E9DE-DB41-4AF9-9BF0-565BD65EC1A6}" type="slidenum">
              <a:rPr lang="en-US" smtClean="0">
                <a:solidFill>
                  <a:srgbClr val="000000"/>
                </a:solidFill>
                <a:latin typeface="Calibri" pitchFamily="34" charset="0"/>
                <a:cs typeface="Arial" charset="0"/>
              </a:rPr>
              <a:pPr/>
              <a:t>32</a:t>
            </a:fld>
            <a:endParaRPr lang="en-US" smtClean="0">
              <a:solidFill>
                <a:srgbClr val="000000"/>
              </a:solidFill>
              <a:latin typeface="Calibri" pitchFamily="34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 txBox="1">
            <a:spLocks noGrp="1" noChangeArrowheads="1"/>
          </p:cNvSpPr>
          <p:nvPr/>
        </p:nvSpPr>
        <p:spPr bwMode="auto">
          <a:xfrm>
            <a:off x="3971797" y="8830086"/>
            <a:ext cx="3036967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248" tIns="47623" rIns="95248" bIns="47623" anchor="b"/>
          <a:lstStyle/>
          <a:p>
            <a:pPr algn="r" defTabSz="950913" eaLnBrk="0" hangingPunct="0"/>
            <a:fld id="{753CBD01-4DB0-4F58-886A-9AF87D9CFC12}" type="slidenum">
              <a:rPr lang="de-DE" sz="1300">
                <a:latin typeface="Times" pitchFamily="18" charset="0"/>
                <a:ea typeface="MS PGothic" pitchFamily="34" charset="-128"/>
              </a:rPr>
              <a:pPr algn="r" defTabSz="950913" eaLnBrk="0" hangingPunct="0"/>
              <a:t>19</a:t>
            </a:fld>
            <a:endParaRPr lang="de-DE" sz="1300">
              <a:latin typeface="Times" pitchFamily="18" charset="0"/>
              <a:ea typeface="MS PGothic" pitchFamily="34" charset="-128"/>
            </a:endParaRPr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696913"/>
            <a:ext cx="4646612" cy="3484562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830" y="4416538"/>
            <a:ext cx="5140742" cy="4183380"/>
          </a:xfrm>
          <a:noFill/>
        </p:spPr>
        <p:txBody>
          <a:bodyPr lIns="95248" tIns="47623" rIns="95248" bIns="47623"/>
          <a:lstStyle/>
          <a:p>
            <a:endParaRPr 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0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spcBef>
                <a:spcPct val="0"/>
              </a:spcBef>
            </a:pPr>
            <a:r>
              <a:rPr lang="en-GB" smtClean="0">
                <a:latin typeface="Arial" charset="0"/>
                <a:cs typeface="Arial" charset="0"/>
              </a:rPr>
              <a:t>Carbo/gem from AGO trial (identical dose and schedule), allowed up to 10 cycles in responding pts. </a:t>
            </a:r>
          </a:p>
          <a:p>
            <a:pPr>
              <a:spcBef>
                <a:spcPct val="0"/>
              </a:spcBef>
            </a:pPr>
            <a:r>
              <a:rPr lang="en-GB" smtClean="0">
                <a:latin typeface="Arial" charset="0"/>
                <a:cs typeface="Arial" charset="0"/>
              </a:rPr>
              <a:t>Bev continued until progression in contrast to GOG-0218 and ICON7. </a:t>
            </a:r>
          </a:p>
          <a:p>
            <a:pPr>
              <a:spcBef>
                <a:spcPct val="0"/>
              </a:spcBef>
            </a:pPr>
            <a:r>
              <a:rPr lang="en-GB" smtClean="0">
                <a:latin typeface="Arial" charset="0"/>
                <a:cs typeface="Arial" charset="0"/>
              </a:rPr>
              <a:t>All pts had measurable disease as defined by RECIST (older criteria). </a:t>
            </a:r>
          </a:p>
          <a:p>
            <a:pPr>
              <a:spcBef>
                <a:spcPct val="0"/>
              </a:spcBef>
            </a:pPr>
            <a:r>
              <a:rPr lang="en-GB" smtClean="0">
                <a:latin typeface="Arial" charset="0"/>
                <a:cs typeface="Arial" charset="0"/>
              </a:rPr>
              <a:t>Stratification by cytoreductive surgery was probably not necessary as all pts had measurable disease – driven by thoughts that treatment paradigm was changing in US</a:t>
            </a:r>
          </a:p>
        </p:txBody>
      </p:sp>
      <p:sp>
        <p:nvSpPr>
          <p:cNvPr id="83971" name="Slide Number Placeholder 3"/>
          <p:cNvSpPr txBox="1">
            <a:spLocks noGrp="1"/>
          </p:cNvSpPr>
          <p:nvPr/>
        </p:nvSpPr>
        <p:spPr bwMode="auto">
          <a:xfrm>
            <a:off x="3970159" y="8830086"/>
            <a:ext cx="3038604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defTabSz="900113"/>
            <a:fld id="{3BE93CAD-D020-401C-A09D-0B4E08D94296}" type="slidenum">
              <a:rPr lang="en-US" sz="1200">
                <a:ea typeface="MS PGothic" pitchFamily="34" charset="-128"/>
              </a:rPr>
              <a:pPr algn="r" defTabSz="900113"/>
              <a:t>21</a:t>
            </a:fld>
            <a:endParaRPr lang="en-US" sz="1200"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8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spcBef>
                <a:spcPct val="0"/>
              </a:spcBef>
            </a:pPr>
            <a:r>
              <a:rPr lang="en-GB" smtClean="0">
                <a:latin typeface="Arial" charset="0"/>
                <a:cs typeface="Arial" charset="0"/>
              </a:rPr>
              <a:t>Carbo/gem from AGO trial (identical dose and schedule), allowed up to 10 cycles in responding pts. </a:t>
            </a:r>
          </a:p>
          <a:p>
            <a:pPr>
              <a:spcBef>
                <a:spcPct val="0"/>
              </a:spcBef>
            </a:pPr>
            <a:r>
              <a:rPr lang="en-GB" smtClean="0">
                <a:latin typeface="Arial" charset="0"/>
                <a:cs typeface="Arial" charset="0"/>
              </a:rPr>
              <a:t>Bev continued until progression in contrast to GOG-0218 and ICON7. </a:t>
            </a:r>
          </a:p>
          <a:p>
            <a:pPr>
              <a:spcBef>
                <a:spcPct val="0"/>
              </a:spcBef>
            </a:pPr>
            <a:r>
              <a:rPr lang="en-GB" smtClean="0">
                <a:latin typeface="Arial" charset="0"/>
                <a:cs typeface="Arial" charset="0"/>
              </a:rPr>
              <a:t>All pts had measurable disease as defined by RECIST (older criteria). </a:t>
            </a:r>
          </a:p>
          <a:p>
            <a:pPr>
              <a:spcBef>
                <a:spcPct val="0"/>
              </a:spcBef>
            </a:pPr>
            <a:r>
              <a:rPr lang="en-GB" smtClean="0">
                <a:latin typeface="Arial" charset="0"/>
                <a:cs typeface="Arial" charset="0"/>
              </a:rPr>
              <a:t>Stratification by cytoreductive surgery was probably not necessary as all pts had measurable disease – driven by thoughts that treatment paradigm was changing in US</a:t>
            </a:r>
          </a:p>
        </p:txBody>
      </p:sp>
      <p:sp>
        <p:nvSpPr>
          <p:cNvPr id="86019" name="Slide Number Placeholder 3"/>
          <p:cNvSpPr txBox="1">
            <a:spLocks noGrp="1"/>
          </p:cNvSpPr>
          <p:nvPr/>
        </p:nvSpPr>
        <p:spPr bwMode="auto">
          <a:xfrm>
            <a:off x="3970159" y="8830086"/>
            <a:ext cx="3038604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defTabSz="900113"/>
            <a:fld id="{CDDBBD4E-2CBC-4389-8E4D-A281AB6D7D3B}" type="slidenum">
              <a:rPr lang="en-US" sz="1200">
                <a:ea typeface="MS PGothic" pitchFamily="34" charset="-128"/>
              </a:rPr>
              <a:pPr algn="r" defTabSz="900113"/>
              <a:t>22</a:t>
            </a:fld>
            <a:endParaRPr lang="en-US" sz="1200"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6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spcBef>
                <a:spcPct val="0"/>
              </a:spcBef>
            </a:pPr>
            <a:r>
              <a:rPr lang="en-GB" smtClean="0">
                <a:latin typeface="Arial" charset="0"/>
                <a:cs typeface="Arial" charset="0"/>
              </a:rPr>
              <a:t>Carbo/gem from AGO trial (identical dose and schedule), allowed up to 10 cycles in responding pts. </a:t>
            </a:r>
          </a:p>
          <a:p>
            <a:pPr>
              <a:spcBef>
                <a:spcPct val="0"/>
              </a:spcBef>
            </a:pPr>
            <a:r>
              <a:rPr lang="en-GB" smtClean="0">
                <a:latin typeface="Arial" charset="0"/>
                <a:cs typeface="Arial" charset="0"/>
              </a:rPr>
              <a:t>Bev continued until progression in contrast to GOG-0218 and ICON7. </a:t>
            </a:r>
          </a:p>
          <a:p>
            <a:pPr>
              <a:spcBef>
                <a:spcPct val="0"/>
              </a:spcBef>
            </a:pPr>
            <a:r>
              <a:rPr lang="en-GB" smtClean="0">
                <a:latin typeface="Arial" charset="0"/>
                <a:cs typeface="Arial" charset="0"/>
              </a:rPr>
              <a:t>All pts had measurable disease as defined by RECIST (older criteria). </a:t>
            </a:r>
          </a:p>
          <a:p>
            <a:pPr>
              <a:spcBef>
                <a:spcPct val="0"/>
              </a:spcBef>
            </a:pPr>
            <a:r>
              <a:rPr lang="en-GB" smtClean="0">
                <a:latin typeface="Arial" charset="0"/>
                <a:cs typeface="Arial" charset="0"/>
              </a:rPr>
              <a:t>Stratification by cytoreductive surgery was probably not necessary as all pts had measurable disease – driven by thoughts that treatment paradigm was changing in US</a:t>
            </a:r>
          </a:p>
        </p:txBody>
      </p:sp>
      <p:sp>
        <p:nvSpPr>
          <p:cNvPr id="88067" name="Slide Number Placeholder 3"/>
          <p:cNvSpPr txBox="1">
            <a:spLocks noGrp="1"/>
          </p:cNvSpPr>
          <p:nvPr/>
        </p:nvSpPr>
        <p:spPr bwMode="auto">
          <a:xfrm>
            <a:off x="3970159" y="8830086"/>
            <a:ext cx="3038604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defTabSz="900113"/>
            <a:fld id="{9638ACCC-C072-4174-96A0-7B9E9515769B}" type="slidenum">
              <a:rPr lang="en-US" sz="1200">
                <a:ea typeface="MS PGothic" pitchFamily="34" charset="-128"/>
              </a:rPr>
              <a:pPr algn="r" defTabSz="900113"/>
              <a:t>23</a:t>
            </a:fld>
            <a:endParaRPr lang="en-US" sz="1200"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 txBox="1">
            <a:spLocks noGrp="1" noChangeArrowheads="1"/>
          </p:cNvSpPr>
          <p:nvPr/>
        </p:nvSpPr>
        <p:spPr bwMode="auto">
          <a:xfrm>
            <a:off x="3971797" y="8830086"/>
            <a:ext cx="3036967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248" tIns="47623" rIns="95248" bIns="47623" anchor="b"/>
          <a:lstStyle/>
          <a:p>
            <a:pPr algn="r" defTabSz="950913" eaLnBrk="0" hangingPunct="0"/>
            <a:fld id="{0AFB7471-867D-4248-9839-397C8D1617EC}" type="slidenum">
              <a:rPr lang="de-DE" sz="1300">
                <a:latin typeface="Times" pitchFamily="18" charset="0"/>
                <a:ea typeface="MS PGothic" pitchFamily="34" charset="-128"/>
              </a:rPr>
              <a:pPr algn="r" defTabSz="950913" eaLnBrk="0" hangingPunct="0"/>
              <a:t>24</a:t>
            </a:fld>
            <a:endParaRPr lang="de-DE" sz="1300">
              <a:latin typeface="Times" pitchFamily="18" charset="0"/>
              <a:ea typeface="MS PGothic" pitchFamily="34" charset="-128"/>
            </a:endParaRPr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696913"/>
            <a:ext cx="4646612" cy="3484562"/>
          </a:xfrm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830" y="4416538"/>
            <a:ext cx="5140742" cy="4183380"/>
          </a:xfrm>
          <a:noFill/>
        </p:spPr>
        <p:txBody>
          <a:bodyPr lIns="95248" tIns="47623" rIns="95248" bIns="47623"/>
          <a:lstStyle/>
          <a:p>
            <a:endParaRPr 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/>
          <p:cNvSpPr txBox="1">
            <a:spLocks noGrp="1" noChangeArrowheads="1"/>
          </p:cNvSpPr>
          <p:nvPr/>
        </p:nvSpPr>
        <p:spPr bwMode="auto">
          <a:xfrm>
            <a:off x="3971796" y="8831580"/>
            <a:ext cx="3038604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758" tIns="46379" rIns="92758" bIns="46379" anchor="b"/>
          <a:lstStyle/>
          <a:p>
            <a:pPr algn="r" defTabSz="930275"/>
            <a:fld id="{8703810B-933F-4473-B955-0205AECF0C14}" type="slidenum">
              <a:rPr lang="en-GB" sz="12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rPr>
              <a:pPr algn="r" defTabSz="930275"/>
              <a:t>28</a:t>
            </a:fld>
            <a:endParaRPr lang="en-GB" sz="1200">
              <a:solidFill>
                <a:srgbClr val="000000"/>
              </a:solidFill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187325" indent="-187325" eaLnBrk="1" hangingPunct="1">
              <a:lnSpc>
                <a:spcPct val="80000"/>
              </a:lnSpc>
              <a:spcBef>
                <a:spcPct val="0"/>
              </a:spcBef>
            </a:pPr>
            <a:endParaRPr lang="en-GB" sz="800" b="1" smtClean="0">
              <a:latin typeface="Arial" charset="0"/>
              <a:ea typeface="MS PGothic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/>
          <p:cNvSpPr txBox="1">
            <a:spLocks noGrp="1" noChangeArrowheads="1"/>
          </p:cNvSpPr>
          <p:nvPr/>
        </p:nvSpPr>
        <p:spPr bwMode="auto">
          <a:xfrm>
            <a:off x="3971796" y="8831580"/>
            <a:ext cx="3038604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758" tIns="46379" rIns="92758" bIns="46379" anchor="b"/>
          <a:lstStyle/>
          <a:p>
            <a:pPr algn="r" defTabSz="930275"/>
            <a:fld id="{8703810B-933F-4473-B955-0205AECF0C14}" type="slidenum">
              <a:rPr lang="en-GB" sz="120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rPr>
              <a:pPr algn="r" defTabSz="930275"/>
              <a:t>29</a:t>
            </a:fld>
            <a:endParaRPr lang="en-GB" sz="1200">
              <a:solidFill>
                <a:srgbClr val="000000"/>
              </a:solidFill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187325" indent="-187325" eaLnBrk="1" hangingPunct="1">
              <a:lnSpc>
                <a:spcPct val="80000"/>
              </a:lnSpc>
              <a:spcBef>
                <a:spcPct val="0"/>
              </a:spcBef>
            </a:pPr>
            <a:endParaRPr lang="en-GB" sz="800" b="1" smtClean="0">
              <a:latin typeface="Arial" charset="0"/>
              <a:ea typeface="MS PGothic" pitchFamily="34" charset="-128"/>
              <a:cs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97282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smtClean="0">
              <a:latin typeface="Arial" charset="0"/>
              <a:cs typeface="Arial" charset="0"/>
            </a:endParaRPr>
          </a:p>
        </p:txBody>
      </p:sp>
      <p:sp>
        <p:nvSpPr>
          <p:cNvPr id="9728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3D86D6E-053B-44A3-B755-1A4CC7475855}" type="slidenum">
              <a:rPr lang="en-US" smtClean="0">
                <a:solidFill>
                  <a:srgbClr val="000000"/>
                </a:solidFill>
                <a:latin typeface="Calibri" pitchFamily="34" charset="0"/>
                <a:cs typeface="Arial" charset="0"/>
              </a:rPr>
              <a:pPr/>
              <a:t>31</a:t>
            </a:fld>
            <a:endParaRPr lang="en-US" smtClean="0">
              <a:solidFill>
                <a:srgbClr val="000000"/>
              </a:solidFill>
              <a:latin typeface="Calibri" pitchFamily="34" charset="0"/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549" y="1152473"/>
            <a:ext cx="8513886" cy="1309272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87185"/>
            <a:ext cx="6400800" cy="1536631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66700" y="6451600"/>
            <a:ext cx="704850" cy="269875"/>
          </a:xfrm>
        </p:spPr>
        <p:txBody>
          <a:bodyPr/>
          <a:lstStyle>
            <a:lvl1pPr defTabSz="914400"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333D396-03B0-4EFE-8858-E88537B41BC5}" type="datetime1">
              <a:rPr lang="en-US"/>
              <a:pPr>
                <a:defRPr/>
              </a:pPr>
              <a:t>2/23/2015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0775" y="6451600"/>
            <a:ext cx="4116388" cy="269875"/>
          </a:xfrm>
        </p:spPr>
        <p:txBody>
          <a:bodyPr rtlCol="0"/>
          <a:lstStyle>
            <a:lvl1pPr defTabSz="914400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2A7AA9">
                    <a:lumMod val="60000"/>
                    <a:lumOff val="40000"/>
                  </a:srgb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449888" y="6451600"/>
            <a:ext cx="760412" cy="269875"/>
          </a:xfrm>
        </p:spPr>
        <p:txBody>
          <a:bodyPr/>
          <a:lstStyle>
            <a:lvl1pPr defTabSz="914400"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B7D7EA18-5916-4550-984F-593916663C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549" y="4406900"/>
            <a:ext cx="842025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6549" y="2906713"/>
            <a:ext cx="842025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1F6414E-C757-49D4-8C60-B8AB0D8DBF44}" type="datetime1">
              <a:rPr lang="en-US"/>
              <a:pPr>
                <a:defRPr/>
              </a:pPr>
              <a:t>2/23/2015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defTabSz="914400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2A7AA9">
                    <a:lumMod val="60000"/>
                    <a:lumOff val="40000"/>
                  </a:srgb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360EC9B-1A23-4C9C-B64B-D0187F307B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6549" y="1230873"/>
            <a:ext cx="4139571" cy="471965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58520" y="1230873"/>
            <a:ext cx="4128280" cy="471965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51FF3C2-6D77-49CE-8FC2-642706F90AAE}" type="datetime1">
              <a:rPr lang="en-US"/>
              <a:pPr>
                <a:defRPr/>
              </a:pPr>
              <a:t>2/23/2015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defTabSz="914400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2A7AA9">
                    <a:lumMod val="60000"/>
                    <a:lumOff val="40000"/>
                  </a:srgb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4826D83-6323-48BE-A3F9-F000F8B81D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6549" y="1237194"/>
            <a:ext cx="4152439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FF1AB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6549" y="1876955"/>
            <a:ext cx="4152439" cy="412060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6625" y="1237194"/>
            <a:ext cx="4120174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66625" y="1876955"/>
            <a:ext cx="4120174" cy="412060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0AF256C-4B07-4670-BB61-69CBAFEFD920}" type="datetime1">
              <a:rPr lang="en-US"/>
              <a:pPr>
                <a:defRPr/>
              </a:pPr>
              <a:t>2/23/2015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defTabSz="914400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2A7AA9">
                    <a:lumMod val="60000"/>
                    <a:lumOff val="40000"/>
                  </a:srgb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40BFAD7-2560-4B28-AFD0-75A550D3BE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549" y="290078"/>
            <a:ext cx="3112724" cy="98506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8808" y="290078"/>
            <a:ext cx="5197989" cy="567612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6549" y="1275142"/>
            <a:ext cx="311272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47D17D50-F335-431B-BF42-83DD494E5FA4}" type="datetime1">
              <a:rPr lang="en-US"/>
              <a:pPr>
                <a:defRPr/>
              </a:pPr>
              <a:t>2/23/2015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defTabSz="914400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2A7AA9">
                    <a:lumMod val="60000"/>
                    <a:lumOff val="40000"/>
                  </a:srgb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9E444CA-D503-4571-8118-DE71316E9E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714278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26453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81016"/>
            <a:ext cx="5486400" cy="7007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3FDF175-FFE3-4178-A361-C5AC13A7BD25}" type="datetime1">
              <a:rPr lang="en-US"/>
              <a:pPr>
                <a:defRPr/>
              </a:pPr>
              <a:t>2/23/2015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defTabSz="914400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2A7AA9">
                    <a:lumMod val="60000"/>
                    <a:lumOff val="40000"/>
                  </a:srgb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F835AF5-DA2A-401F-9510-210878D938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647A29A-68C1-4A70-B125-B5731A78D364}" type="datetime1">
              <a:rPr lang="en-US"/>
              <a:pPr>
                <a:defRPr/>
              </a:pPr>
              <a:t>2/23/2015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defTabSz="914400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2A7AA9">
                    <a:lumMod val="60000"/>
                    <a:lumOff val="40000"/>
                  </a:srgb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447FB0EC-200C-4E74-B161-FDC4EC7B52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43038"/>
            <a:ext cx="2057400" cy="572316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6549" y="243038"/>
            <a:ext cx="6210451" cy="572316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6F448D9-65EB-4711-BF85-7E08E389F7AF}" type="datetime1">
              <a:rPr lang="en-US"/>
              <a:pPr>
                <a:defRPr/>
              </a:pPr>
              <a:t>2/23/2015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defTabSz="914400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2A7AA9">
                    <a:lumMod val="60000"/>
                    <a:lumOff val="40000"/>
                  </a:srgb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4458CD5-1E92-4839-8A3E-D0AB77067B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130425"/>
            <a:ext cx="8534400" cy="1470025"/>
          </a:xfrm>
        </p:spPr>
        <p:txBody>
          <a:bodyPr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886200"/>
            <a:ext cx="68580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>
                <a:latin typeface="News Gothic MT" pitchFamily="80" charset="0"/>
                <a:cs typeface="+mn-cs"/>
              </a:defRPr>
            </a:lvl1pPr>
          </a:lstStyle>
          <a:p>
            <a:pPr>
              <a:defRPr/>
            </a:pPr>
            <a:fld id="{E034C830-7CCE-421E-B983-9CB4187BA33F}" type="datetime1">
              <a:rPr lang="en-US"/>
              <a:pPr>
                <a:defRPr/>
              </a:pPr>
              <a:t>2/23/2015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>
                <a:latin typeface="News Gothic MT" pitchFamily="80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406900"/>
            <a:ext cx="85344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FFE7A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2906713"/>
            <a:ext cx="8534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>
                <a:latin typeface="News Gothic MT" pitchFamily="80" charset="0"/>
                <a:cs typeface="+mn-cs"/>
              </a:defRPr>
            </a:lvl1pPr>
          </a:lstStyle>
          <a:p>
            <a:pPr>
              <a:defRPr/>
            </a:pPr>
            <a:fld id="{00475F5E-7AA3-4E88-BF95-074CD0579203}" type="datetime1">
              <a:rPr lang="en-US"/>
              <a:pPr>
                <a:defRPr/>
              </a:pPr>
              <a:t>2/23/2015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>
                <a:latin typeface="News Gothic MT" pitchFamily="80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8200" y="6340475"/>
            <a:ext cx="3810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114F8B"/>
                </a:solidFill>
                <a:ea typeface="MS PGothic" pitchFamily="34" charset="-128"/>
              </a:defRPr>
            </a:lvl1pPr>
          </a:lstStyle>
          <a:p>
            <a:fld id="{442C1E7D-F217-4EE4-9661-D86CCAD439D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1910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>
                <a:latin typeface="News Gothic MT" pitchFamily="80" charset="0"/>
                <a:cs typeface="+mn-cs"/>
              </a:defRPr>
            </a:lvl1pPr>
          </a:lstStyle>
          <a:p>
            <a:pPr>
              <a:defRPr/>
            </a:pPr>
            <a:fld id="{A2A5447A-2B62-4885-9923-2547130AE1FB}" type="datetime1">
              <a:rPr lang="en-US"/>
              <a:pPr>
                <a:defRPr/>
              </a:pPr>
              <a:t>2/23/2015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>
                <a:latin typeface="News Gothic MT" pitchFamily="80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8200" y="6340475"/>
            <a:ext cx="3810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114F8B"/>
                </a:solidFill>
                <a:ea typeface="MS PGothic" pitchFamily="34" charset="-128"/>
              </a:defRPr>
            </a:lvl1pPr>
          </a:lstStyle>
          <a:p>
            <a:fld id="{C44D17E0-3AA5-4C2E-9C66-DDDFCBF174D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535113"/>
            <a:ext cx="41925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174875"/>
            <a:ext cx="41925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1941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83C3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1941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>
                <a:latin typeface="News Gothic MT" pitchFamily="80" charset="0"/>
                <a:cs typeface="+mn-cs"/>
              </a:defRPr>
            </a:lvl1pPr>
          </a:lstStyle>
          <a:p>
            <a:pPr>
              <a:defRPr/>
            </a:pPr>
            <a:fld id="{52A57A78-61C0-4281-8807-B5DE99F0FB2E}" type="datetime1">
              <a:rPr lang="en-US"/>
              <a:pPr>
                <a:defRPr/>
              </a:pPr>
              <a:t>2/23/2015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>
                <a:latin typeface="News Gothic MT" pitchFamily="80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8200" y="6340475"/>
            <a:ext cx="3810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114F8B"/>
                </a:solidFill>
                <a:ea typeface="MS PGothic" pitchFamily="34" charset="-128"/>
              </a:defRPr>
            </a:lvl1pPr>
          </a:lstStyle>
          <a:p>
            <a:fld id="{FCBB6BDB-7D40-41F5-9E2F-917E228DAD5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>
                <a:latin typeface="News Gothic MT" pitchFamily="80" charset="0"/>
                <a:cs typeface="+mn-cs"/>
              </a:defRPr>
            </a:lvl1pPr>
          </a:lstStyle>
          <a:p>
            <a:pPr>
              <a:defRPr/>
            </a:pPr>
            <a:fld id="{B1EA410D-57B1-41FB-8912-603182C0336D}" type="datetime1">
              <a:rPr lang="en-US"/>
              <a:pPr>
                <a:defRPr/>
              </a:pPr>
              <a:t>2/23/2015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>
                <a:latin typeface="News Gothic MT" pitchFamily="80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8200" y="6340475"/>
            <a:ext cx="3810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114F8B"/>
                </a:solidFill>
                <a:ea typeface="MS PGothic" pitchFamily="34" charset="-128"/>
              </a:defRPr>
            </a:lvl1pPr>
          </a:lstStyle>
          <a:p>
            <a:fld id="{AE0C3645-61A6-47A8-8757-D749A622B42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>
                <a:latin typeface="News Gothic MT" pitchFamily="80" charset="0"/>
                <a:cs typeface="+mn-cs"/>
              </a:defRPr>
            </a:lvl1pPr>
          </a:lstStyle>
          <a:p>
            <a:pPr>
              <a:defRPr/>
            </a:pPr>
            <a:fld id="{5A15A002-8349-4E45-9FBA-CAA4D0648916}" type="datetime1">
              <a:rPr lang="en-US"/>
              <a:pPr>
                <a:defRPr/>
              </a:pPr>
              <a:t>2/23/2015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>
                <a:latin typeface="News Gothic MT" pitchFamily="80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8200" y="6340475"/>
            <a:ext cx="3810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114F8B"/>
                </a:solidFill>
                <a:ea typeface="MS PGothic" pitchFamily="34" charset="-128"/>
              </a:defRPr>
            </a:lvl1pPr>
          </a:lstStyle>
          <a:p>
            <a:fld id="{52587D5D-8665-4B25-8D92-6ABA203BA8E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3050"/>
            <a:ext cx="31607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2641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1435100"/>
            <a:ext cx="3160713" cy="4691063"/>
          </a:xfrm>
        </p:spPr>
        <p:txBody>
          <a:bodyPr/>
          <a:lstStyle>
            <a:lvl1pPr marL="0" indent="0">
              <a:buNone/>
              <a:defRPr sz="1400">
                <a:solidFill>
                  <a:srgbClr val="83C3F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>
                <a:latin typeface="News Gothic MT" pitchFamily="80" charset="0"/>
                <a:cs typeface="+mn-cs"/>
              </a:defRPr>
            </a:lvl1pPr>
          </a:lstStyle>
          <a:p>
            <a:pPr>
              <a:defRPr/>
            </a:pPr>
            <a:fld id="{F82CD31F-8217-454E-8115-B965CC892E77}" type="datetime1">
              <a:rPr lang="en-US"/>
              <a:pPr>
                <a:defRPr/>
              </a:pPr>
              <a:t>2/23/2015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>
                <a:latin typeface="News Gothic MT" pitchFamily="80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8200" y="6340475"/>
            <a:ext cx="3810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114F8B"/>
                </a:solidFill>
                <a:ea typeface="MS PGothic" pitchFamily="34" charset="-128"/>
              </a:defRPr>
            </a:lvl1pPr>
          </a:lstStyle>
          <a:p>
            <a:fld id="{B2EEB6C5-CC7F-4B0A-8B36-379FF6A0D2D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>
                <a:latin typeface="News Gothic MT" pitchFamily="80" charset="0"/>
                <a:cs typeface="+mn-cs"/>
              </a:defRPr>
            </a:lvl1pPr>
          </a:lstStyle>
          <a:p>
            <a:pPr>
              <a:defRPr/>
            </a:pPr>
            <a:fld id="{7989741A-DF68-4A19-8430-9570AEAB15E7}" type="datetime1">
              <a:rPr lang="en-US"/>
              <a:pPr>
                <a:defRPr/>
              </a:pPr>
              <a:t>2/23/2015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>
                <a:latin typeface="News Gothic MT" pitchFamily="80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58200" y="6340475"/>
            <a:ext cx="3810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114F8B"/>
                </a:solidFill>
                <a:ea typeface="MS PGothic" pitchFamily="34" charset="-128"/>
              </a:defRPr>
            </a:lvl1pPr>
          </a:lstStyle>
          <a:p>
            <a:fld id="{0D819AE6-1926-47AC-BCEF-89738752311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>
                <a:latin typeface="News Gothic MT" pitchFamily="80" charset="0"/>
                <a:cs typeface="+mn-cs"/>
              </a:defRPr>
            </a:lvl1pPr>
          </a:lstStyle>
          <a:p>
            <a:pPr>
              <a:defRPr/>
            </a:pPr>
            <a:fld id="{9A66A61B-1B57-4844-83E1-9A52B8DA0C94}" type="datetime1">
              <a:rPr lang="en-US"/>
              <a:pPr>
                <a:defRPr/>
              </a:pPr>
              <a:t>2/23/2015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>
                <a:latin typeface="News Gothic MT" pitchFamily="80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8200" y="6340475"/>
            <a:ext cx="3810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114F8B"/>
                </a:solidFill>
                <a:ea typeface="MS PGothic" pitchFamily="34" charset="-128"/>
              </a:defRPr>
            </a:lvl1pPr>
          </a:lstStyle>
          <a:p>
            <a:fld id="{3BADD19E-B4EB-4FBD-8C48-6189F39C035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38"/>
            <a:ext cx="2057400" cy="5851525"/>
          </a:xfrm>
        </p:spPr>
        <p:txBody>
          <a:bodyPr vert="eaVert"/>
          <a:lstStyle>
            <a:lvl1pPr>
              <a:defRPr>
                <a:solidFill>
                  <a:srgbClr val="FFE7A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274638"/>
            <a:ext cx="6324600" cy="5851525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>
                <a:latin typeface="News Gothic MT" pitchFamily="80" charset="0"/>
                <a:cs typeface="+mn-cs"/>
              </a:defRPr>
            </a:lvl1pPr>
          </a:lstStyle>
          <a:p>
            <a:pPr>
              <a:defRPr/>
            </a:pPr>
            <a:fld id="{E0479609-ADF2-499E-8611-C68C76679470}" type="datetime1">
              <a:rPr lang="en-US"/>
              <a:pPr>
                <a:defRPr/>
              </a:pPr>
              <a:t>2/23/2015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>
                <a:latin typeface="News Gothic MT" pitchFamily="80" charset="0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3538" y="1600200"/>
            <a:ext cx="413226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13226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9725" y="214313"/>
            <a:ext cx="2116138" cy="5911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8138" y="214313"/>
            <a:ext cx="6199187" cy="5911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YN 2015_PPT_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48626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9907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6903029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B3D80069-B6C8-3749-81A9-DDAD11CEFF95}" type="datetimeFigureOut">
              <a:rPr lang="en-US" smtClean="0">
                <a:solidFill>
                  <a:prstClr val="black"/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2/23/2015</a:t>
            </a:fld>
            <a:endParaRPr lang="en-US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EADC87F7-E4FA-D14C-A9BC-6EC05CEB58BC}" type="slidenum">
              <a:rPr lang="en-US" smtClean="0">
                <a:solidFill>
                  <a:prstClr val="black"/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/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8641008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B3D80069-B6C8-3749-81A9-DDAD11CEFF95}" type="datetimeFigureOut">
              <a:rPr lang="en-US" smtClean="0">
                <a:solidFill>
                  <a:prstClr val="black"/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2/23/2015</a:t>
            </a:fld>
            <a:endParaRPr lang="en-US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EADC87F7-E4FA-D14C-A9BC-6EC05CEB58BC}" type="slidenum">
              <a:rPr lang="en-US" smtClean="0">
                <a:solidFill>
                  <a:prstClr val="black"/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/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9636344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B3D80069-B6C8-3749-81A9-DDAD11CEFF95}" type="datetimeFigureOut">
              <a:rPr lang="en-US" smtClean="0">
                <a:solidFill>
                  <a:prstClr val="black"/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2/23/2015</a:t>
            </a:fld>
            <a:endParaRPr lang="en-US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EADC87F7-E4FA-D14C-A9BC-6EC05CEB58BC}" type="slidenum">
              <a:rPr lang="en-US" smtClean="0">
                <a:solidFill>
                  <a:prstClr val="black"/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/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7851709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B3D80069-B6C8-3749-81A9-DDAD11CEFF95}" type="datetimeFigureOut">
              <a:rPr lang="en-US" smtClean="0">
                <a:solidFill>
                  <a:prstClr val="black"/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2/23/2015</a:t>
            </a:fld>
            <a:endParaRPr lang="en-US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EADC87F7-E4FA-D14C-A9BC-6EC05CEB58BC}" type="slidenum">
              <a:rPr lang="en-US" smtClean="0">
                <a:solidFill>
                  <a:prstClr val="black"/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/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8911978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B3D80069-B6C8-3749-81A9-DDAD11CEFF95}" type="datetimeFigureOut">
              <a:rPr lang="en-US" smtClean="0">
                <a:solidFill>
                  <a:prstClr val="black"/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2/23/2015</a:t>
            </a:fld>
            <a:endParaRPr lang="en-US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EADC87F7-E4FA-D14C-A9BC-6EC05CEB58BC}" type="slidenum">
              <a:rPr lang="en-US" smtClean="0">
                <a:solidFill>
                  <a:prstClr val="black"/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/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0685870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B3D80069-B6C8-3749-81A9-DDAD11CEFF95}" type="datetimeFigureOut">
              <a:rPr lang="en-US" smtClean="0">
                <a:solidFill>
                  <a:prstClr val="black"/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2/23/2015</a:t>
            </a:fld>
            <a:endParaRPr lang="en-US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EADC87F7-E4FA-D14C-A9BC-6EC05CEB58BC}" type="slidenum">
              <a:rPr lang="en-US" smtClean="0">
                <a:solidFill>
                  <a:prstClr val="black"/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/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04811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B3D80069-B6C8-3749-81A9-DDAD11CEFF95}" type="datetimeFigureOut">
              <a:rPr lang="en-US" smtClean="0">
                <a:solidFill>
                  <a:prstClr val="black"/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2/23/2015</a:t>
            </a:fld>
            <a:endParaRPr lang="en-US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EADC87F7-E4FA-D14C-A9BC-6EC05CEB58BC}" type="slidenum">
              <a:rPr lang="en-US" smtClean="0">
                <a:solidFill>
                  <a:prstClr val="black"/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/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5122544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B3D80069-B6C8-3749-81A9-DDAD11CEFF95}" type="datetimeFigureOut">
              <a:rPr lang="en-US" smtClean="0">
                <a:solidFill>
                  <a:prstClr val="black"/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2/23/2015</a:t>
            </a:fld>
            <a:endParaRPr lang="en-US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EADC87F7-E4FA-D14C-A9BC-6EC05CEB58BC}" type="slidenum">
              <a:rPr lang="en-US" smtClean="0">
                <a:solidFill>
                  <a:prstClr val="black"/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/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101852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3.jpeg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5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image" Target="../media/image7.jpeg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0" y="3500438"/>
            <a:ext cx="9001125" cy="1857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600"/>
          </a:p>
        </p:txBody>
      </p:sp>
      <p:sp>
        <p:nvSpPr>
          <p:cNvPr id="1027" name="Textfeld 8"/>
          <p:cNvSpPr txBox="1">
            <a:spLocks noChangeArrowheads="1"/>
          </p:cNvSpPr>
          <p:nvPr/>
        </p:nvSpPr>
        <p:spPr bwMode="auto">
          <a:xfrm>
            <a:off x="1643063" y="3994150"/>
            <a:ext cx="6858000" cy="1077913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sz="3200" smtClean="0">
                <a:solidFill>
                  <a:srgbClr val="404040"/>
                </a:solidFill>
                <a:latin typeface="Frutiger55Roman"/>
              </a:rPr>
              <a:t>Dies ist eine Überschrift</a:t>
            </a:r>
          </a:p>
          <a:p>
            <a:pPr eaLnBrk="1" hangingPunct="1">
              <a:defRPr/>
            </a:pPr>
            <a:r>
              <a:rPr lang="de-DE" sz="3200" smtClean="0">
                <a:solidFill>
                  <a:srgbClr val="404040"/>
                </a:solidFill>
                <a:latin typeface="Frutiger55Roman"/>
              </a:rPr>
              <a:t>Über maximal zwei Zeilen</a:t>
            </a:r>
          </a:p>
        </p:txBody>
      </p:sp>
      <p:sp>
        <p:nvSpPr>
          <p:cNvPr id="1028" name="Textfeld 9"/>
          <p:cNvSpPr txBox="1">
            <a:spLocks noChangeArrowheads="1"/>
          </p:cNvSpPr>
          <p:nvPr/>
        </p:nvSpPr>
        <p:spPr bwMode="auto">
          <a:xfrm>
            <a:off x="1714500" y="5591175"/>
            <a:ext cx="6858000" cy="33813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sz="1600" smtClean="0">
                <a:solidFill>
                  <a:srgbClr val="404040"/>
                </a:solidFill>
                <a:latin typeface="Frutiger55Roman"/>
              </a:rPr>
              <a:t>Dr. Max Müller-Mustermann</a:t>
            </a:r>
          </a:p>
        </p:txBody>
      </p:sp>
      <p:pic>
        <p:nvPicPr>
          <p:cNvPr id="1029" name="Grafik 11" descr="BG.jpg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-42863" y="0"/>
            <a:ext cx="918686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hteck 12"/>
          <p:cNvSpPr/>
          <p:nvPr/>
        </p:nvSpPr>
        <p:spPr>
          <a:xfrm>
            <a:off x="-214313" y="785813"/>
            <a:ext cx="331788" cy="5214937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600"/>
          </a:p>
        </p:txBody>
      </p:sp>
      <p:sp>
        <p:nvSpPr>
          <p:cNvPr id="14" name="Textfeld 13"/>
          <p:cNvSpPr txBox="1"/>
          <p:nvPr/>
        </p:nvSpPr>
        <p:spPr>
          <a:xfrm>
            <a:off x="8310563" y="6629400"/>
            <a:ext cx="833437" cy="2286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de-DE" sz="900">
                <a:solidFill>
                  <a:srgbClr val="7F7F7F"/>
                </a:solidFill>
                <a:ea typeface="MS PGothic" pitchFamily="34" charset="-128"/>
              </a:rPr>
              <a:t>© AdB 2015</a:t>
            </a:r>
          </a:p>
        </p:txBody>
      </p:sp>
      <p:pic>
        <p:nvPicPr>
          <p:cNvPr id="1032" name="Picture 3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858125" y="500063"/>
            <a:ext cx="714375" cy="65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31" r:id="rId1"/>
    <p:sldLayoutId id="2147484030" r:id="rId2"/>
    <p:sldLayoutId id="2147484029" r:id="rId3"/>
    <p:sldLayoutId id="2147484028" r:id="rId4"/>
    <p:sldLayoutId id="2147484027" r:id="rId5"/>
    <p:sldLayoutId id="2147484026" r:id="rId6"/>
    <p:sldLayoutId id="2147484025" r:id="rId7"/>
    <p:sldLayoutId id="2147484024" r:id="rId8"/>
    <p:sldLayoutId id="2147484023" r:id="rId9"/>
    <p:sldLayoutId id="2147484022" r:id="rId10"/>
    <p:sldLayoutId id="2147484021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0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1"/>
          <p:cNvSpPr>
            <a:spLocks noGrp="1"/>
          </p:cNvSpPr>
          <p:nvPr>
            <p:ph type="title"/>
          </p:nvPr>
        </p:nvSpPr>
        <p:spPr bwMode="auto">
          <a:xfrm>
            <a:off x="266700" y="200025"/>
            <a:ext cx="8420100" cy="91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66700" y="1262063"/>
            <a:ext cx="8420100" cy="4687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6700" y="6096000"/>
            <a:ext cx="1120775" cy="26828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6FB3DB"/>
                </a:solidFill>
              </a:defRPr>
            </a:lvl1pPr>
          </a:lstStyle>
          <a:p>
            <a:fld id="{1ECCBC4E-40B6-4B6C-A7AE-FFBBD5C12B00}" type="datetime1">
              <a:rPr lang="en-US"/>
              <a:pPr/>
              <a:t>2/23/2015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76388" y="6096000"/>
            <a:ext cx="3260725" cy="26828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6FB3DB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56188" y="6096000"/>
            <a:ext cx="762000" cy="26828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6FB3DB"/>
                </a:solidFill>
              </a:defRPr>
            </a:lvl1pPr>
          </a:lstStyle>
          <a:p>
            <a:fld id="{B5E66B98-C2AD-40F4-9F08-C28B7F063B5D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56" r:id="rId2"/>
    <p:sldLayoutId id="2147484057" r:id="rId3"/>
    <p:sldLayoutId id="2147484058" r:id="rId4"/>
    <p:sldLayoutId id="2147484059" r:id="rId5"/>
    <p:sldLayoutId id="2147484060" r:id="rId6"/>
    <p:sldLayoutId id="2147484061" r:id="rId7"/>
    <p:sldLayoutId id="2147484062" r:id="rId8"/>
  </p:sldLayoutIdLst>
  <p:transition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bg2"/>
          </a:solidFill>
          <a:latin typeface="+mj-lt"/>
          <a:ea typeface="MS PGothic" pitchFamily="34" charset="-128"/>
          <a:cs typeface="ＭＳ Ｐゴシック" charset="-128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2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2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2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2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 b="1">
          <a:solidFill>
            <a:schemeClr val="bg2"/>
          </a:solidFill>
          <a:latin typeface="Arial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 b="1">
          <a:solidFill>
            <a:schemeClr val="bg2"/>
          </a:solidFill>
          <a:latin typeface="Arial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 b="1">
          <a:solidFill>
            <a:schemeClr val="bg2"/>
          </a:solidFill>
          <a:latin typeface="Arial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 b="1">
          <a:solidFill>
            <a:schemeClr val="bg2"/>
          </a:solidFill>
          <a:latin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bg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bg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bg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bg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bg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Placeholder 1"/>
          <p:cNvSpPr>
            <a:spLocks noGrp="1"/>
          </p:cNvSpPr>
          <p:nvPr>
            <p:ph type="title"/>
          </p:nvPr>
        </p:nvSpPr>
        <p:spPr bwMode="auto">
          <a:xfrm>
            <a:off x="304800" y="274638"/>
            <a:ext cx="8534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25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1600200"/>
            <a:ext cx="8534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90800" y="6340475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6B88C6"/>
                </a:solidFill>
                <a:latin typeface="News Gothic MT"/>
                <a:ea typeface="MS PGothic" pitchFamily="34" charset="-128"/>
              </a:defRPr>
            </a:lvl1pPr>
          </a:lstStyle>
          <a:p>
            <a:fld id="{0181746E-B8EA-448A-8A07-90E9DFDC46DF}" type="datetime1">
              <a:rPr lang="en-US"/>
              <a:pPr/>
              <a:t>2/23/2015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76800" y="6340475"/>
            <a:ext cx="3429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6B88C6"/>
                </a:solidFill>
                <a:latin typeface="News Gothic MT"/>
                <a:ea typeface="MS PGothic" pitchFamily="34" charset="-128"/>
              </a:defRPr>
            </a:lvl1pPr>
          </a:lstStyle>
          <a:p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3" r:id="rId1"/>
    <p:sldLayoutId id="2147484064" r:id="rId2"/>
    <p:sldLayoutId id="2147484065" r:id="rId3"/>
    <p:sldLayoutId id="2147484066" r:id="rId4"/>
    <p:sldLayoutId id="2147484067" r:id="rId5"/>
    <p:sldLayoutId id="2147484068" r:id="rId6"/>
    <p:sldLayoutId id="2147484069" r:id="rId7"/>
    <p:sldLayoutId id="2147484070" r:id="rId8"/>
    <p:sldLayoutId id="2147484071" r:id="rId9"/>
    <p:sldLayoutId id="2147484072" r:id="rId10"/>
  </p:sldLayoutIdLst>
  <p:transition/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FFE7A3"/>
          </a:solidFill>
          <a:latin typeface="+mj-lt"/>
          <a:ea typeface="MS PGothic" pitchFamily="34" charset="-128"/>
          <a:cs typeface="ＭＳ Ｐゴシック" pitchFamily="68" charset="-128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E7A3"/>
          </a:solidFill>
          <a:latin typeface="News Gothic MT" pitchFamily="80" charset="0"/>
          <a:ea typeface="MS PGothic" pitchFamily="34" charset="-128"/>
          <a:cs typeface="ＭＳ Ｐゴシック" pitchFamily="68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E7A3"/>
          </a:solidFill>
          <a:latin typeface="News Gothic MT" pitchFamily="80" charset="0"/>
          <a:ea typeface="MS PGothic" pitchFamily="34" charset="-128"/>
          <a:cs typeface="ＭＳ Ｐゴシック" pitchFamily="68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E7A3"/>
          </a:solidFill>
          <a:latin typeface="News Gothic MT" pitchFamily="80" charset="0"/>
          <a:ea typeface="MS PGothic" pitchFamily="34" charset="-128"/>
          <a:cs typeface="ＭＳ Ｐゴシック" pitchFamily="68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E7A3"/>
          </a:solidFill>
          <a:latin typeface="News Gothic MT" pitchFamily="80" charset="0"/>
          <a:ea typeface="MS PGothic" pitchFamily="34" charset="-128"/>
          <a:cs typeface="ＭＳ Ｐゴシック" pitchFamily="68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rgbClr val="FFE7A3"/>
          </a:solidFill>
          <a:latin typeface="News Gothic MT" pitchFamily="80" charset="0"/>
          <a:ea typeface="ＭＳ Ｐゴシック" pitchFamily="68" charset="-128"/>
          <a:cs typeface="ＭＳ Ｐゴシック" pitchFamily="68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rgbClr val="FFE7A3"/>
          </a:solidFill>
          <a:latin typeface="News Gothic MT" pitchFamily="80" charset="0"/>
          <a:ea typeface="ＭＳ Ｐゴシック" pitchFamily="68" charset="-128"/>
          <a:cs typeface="ＭＳ Ｐゴシック" pitchFamily="68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rgbClr val="FFE7A3"/>
          </a:solidFill>
          <a:latin typeface="News Gothic MT" pitchFamily="80" charset="0"/>
          <a:ea typeface="ＭＳ Ｐゴシック" pitchFamily="68" charset="-128"/>
          <a:cs typeface="ＭＳ Ｐゴシック" pitchFamily="68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rgbClr val="FFE7A3"/>
          </a:solidFill>
          <a:latin typeface="News Gothic MT" pitchFamily="80" charset="0"/>
          <a:ea typeface="ＭＳ Ｐゴシック" pitchFamily="68" charset="-128"/>
          <a:cs typeface="ＭＳ Ｐゴシック" pitchFamily="68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bg1"/>
          </a:solidFill>
          <a:latin typeface="+mn-lt"/>
          <a:ea typeface="MS PGothic" pitchFamily="34" charset="-128"/>
          <a:cs typeface="ＭＳ Ｐゴシック" pitchFamily="68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bg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bg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bg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bg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0"/>
          <p:cNvSpPr>
            <a:spLocks noChangeArrowheads="1"/>
          </p:cNvSpPr>
          <p:nvPr userDrawn="1"/>
        </p:nvSpPr>
        <p:spPr bwMode="hidden">
          <a:xfrm>
            <a:off x="0" y="0"/>
            <a:ext cx="9144000" cy="5867400"/>
          </a:xfrm>
          <a:prstGeom prst="rect">
            <a:avLst/>
          </a:prstGeom>
          <a:gradFill rotWithShape="1">
            <a:gsLst>
              <a:gs pos="0">
                <a:schemeClr val="bg1">
                  <a:gamma/>
                  <a:shade val="46275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grpSp>
        <p:nvGrpSpPr>
          <p:cNvPr id="33795" name="Group 2"/>
          <p:cNvGrpSpPr>
            <a:grpSpLocks/>
          </p:cNvGrpSpPr>
          <p:nvPr userDrawn="1"/>
        </p:nvGrpSpPr>
        <p:grpSpPr bwMode="auto">
          <a:xfrm>
            <a:off x="68263" y="6223000"/>
            <a:ext cx="7843837" cy="339725"/>
            <a:chOff x="43" y="3920"/>
            <a:chExt cx="4941" cy="214"/>
          </a:xfrm>
        </p:grpSpPr>
        <p:sp>
          <p:nvSpPr>
            <p:cNvPr id="4103" name="Rectangle 3"/>
            <p:cNvSpPr>
              <a:spLocks noChangeArrowheads="1"/>
            </p:cNvSpPr>
            <p:nvPr userDrawn="1"/>
          </p:nvSpPr>
          <p:spPr bwMode="auto">
            <a:xfrm>
              <a:off x="43" y="3946"/>
              <a:ext cx="4831" cy="165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tx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04" name="Oval 4"/>
            <p:cNvSpPr>
              <a:spLocks noChangeArrowheads="1"/>
            </p:cNvSpPr>
            <p:nvPr userDrawn="1"/>
          </p:nvSpPr>
          <p:spPr bwMode="white">
            <a:xfrm>
              <a:off x="4840" y="3920"/>
              <a:ext cx="144" cy="21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pic>
        <p:nvPicPr>
          <p:cNvPr id="33796" name="Picture 9" descr="prime band white onc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848600" y="5980113"/>
            <a:ext cx="1157288" cy="69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8138" y="214313"/>
            <a:ext cx="84677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379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3538" y="1600200"/>
            <a:ext cx="841692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032" r:id="rId1"/>
    <p:sldLayoutId id="2147484033" r:id="rId2"/>
    <p:sldLayoutId id="2147484034" r:id="rId3"/>
    <p:sldLayoutId id="2147484035" r:id="rId4"/>
    <p:sldLayoutId id="2147484036" r:id="rId5"/>
    <p:sldLayoutId id="2147484037" r:id="rId6"/>
    <p:sldLayoutId id="2147484038" r:id="rId7"/>
    <p:sldLayoutId id="2147484039" r:id="rId8"/>
    <p:sldLayoutId id="2147484040" r:id="rId9"/>
    <p:sldLayoutId id="2147484041" r:id="rId10"/>
    <p:sldLayoutId id="2147484042" r:id="rId11"/>
  </p:sldLayoutIdLst>
  <p:transition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285750" indent="-285750" algn="l" rtl="0" eaLnBrk="0" fontAlgn="base" hangingPunct="0">
        <a:spcBef>
          <a:spcPct val="40000"/>
        </a:spcBef>
        <a:spcAft>
          <a:spcPct val="0"/>
        </a:spcAft>
        <a:buClr>
          <a:schemeClr val="tx2"/>
        </a:buClr>
        <a:buChar char="•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sz="2800" b="1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-"/>
        <a:defRPr sz="2400" b="1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sz="2000" b="1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sz="2000" b="1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»"/>
        <a:defRPr sz="2000" b="1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»"/>
        <a:defRPr sz="2000" b="1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»"/>
        <a:defRPr sz="2000" b="1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»"/>
        <a:defRPr sz="2000" b="1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0" y="3500438"/>
            <a:ext cx="9001125" cy="1857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600"/>
          </a:p>
        </p:txBody>
      </p:sp>
      <p:sp>
        <p:nvSpPr>
          <p:cNvPr id="1027" name="Textfeld 8"/>
          <p:cNvSpPr txBox="1">
            <a:spLocks noChangeArrowheads="1"/>
          </p:cNvSpPr>
          <p:nvPr/>
        </p:nvSpPr>
        <p:spPr bwMode="auto">
          <a:xfrm>
            <a:off x="1643063" y="3994150"/>
            <a:ext cx="6858000" cy="1077913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sz="3200" smtClean="0">
                <a:solidFill>
                  <a:srgbClr val="404040"/>
                </a:solidFill>
                <a:latin typeface="Frutiger55Roman"/>
              </a:rPr>
              <a:t>Dies ist eine Überschrift</a:t>
            </a:r>
          </a:p>
          <a:p>
            <a:pPr eaLnBrk="1" hangingPunct="1">
              <a:defRPr/>
            </a:pPr>
            <a:r>
              <a:rPr lang="de-DE" sz="3200" smtClean="0">
                <a:solidFill>
                  <a:srgbClr val="404040"/>
                </a:solidFill>
                <a:latin typeface="Frutiger55Roman"/>
              </a:rPr>
              <a:t>Über maximal zwei Zeilen</a:t>
            </a:r>
          </a:p>
        </p:txBody>
      </p:sp>
      <p:sp>
        <p:nvSpPr>
          <p:cNvPr id="1028" name="Textfeld 9"/>
          <p:cNvSpPr txBox="1">
            <a:spLocks noChangeArrowheads="1"/>
          </p:cNvSpPr>
          <p:nvPr/>
        </p:nvSpPr>
        <p:spPr bwMode="auto">
          <a:xfrm>
            <a:off x="1714500" y="5591175"/>
            <a:ext cx="6858000" cy="33813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de-DE" sz="1600" smtClean="0">
                <a:solidFill>
                  <a:srgbClr val="404040"/>
                </a:solidFill>
                <a:latin typeface="Frutiger55Roman"/>
              </a:rPr>
              <a:t>Dr. Max Müller-Mustermann</a:t>
            </a:r>
          </a:p>
        </p:txBody>
      </p:sp>
      <p:pic>
        <p:nvPicPr>
          <p:cNvPr id="46085" name="Grafik 11" descr="BG.jpg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-42863" y="0"/>
            <a:ext cx="918686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hteck 12"/>
          <p:cNvSpPr/>
          <p:nvPr/>
        </p:nvSpPr>
        <p:spPr>
          <a:xfrm>
            <a:off x="-214313" y="785813"/>
            <a:ext cx="331788" cy="5214937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600"/>
          </a:p>
        </p:txBody>
      </p:sp>
      <p:sp>
        <p:nvSpPr>
          <p:cNvPr id="14" name="Textfeld 13"/>
          <p:cNvSpPr txBox="1"/>
          <p:nvPr/>
        </p:nvSpPr>
        <p:spPr>
          <a:xfrm>
            <a:off x="8310563" y="6629400"/>
            <a:ext cx="833437" cy="2286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de-DE" sz="900">
                <a:solidFill>
                  <a:srgbClr val="7F7F7F"/>
                </a:solidFill>
                <a:ea typeface="MS PGothic" pitchFamily="34" charset="-128"/>
              </a:rPr>
              <a:t>© AdB 2015</a:t>
            </a:r>
          </a:p>
        </p:txBody>
      </p:sp>
      <p:pic>
        <p:nvPicPr>
          <p:cNvPr id="46088" name="Picture 3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858125" y="500063"/>
            <a:ext cx="714375" cy="65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53" r:id="rId1"/>
    <p:sldLayoutId id="2147484052" r:id="rId2"/>
    <p:sldLayoutId id="2147484051" r:id="rId3"/>
    <p:sldLayoutId id="2147484050" r:id="rId4"/>
    <p:sldLayoutId id="2147484049" r:id="rId5"/>
    <p:sldLayoutId id="2147484048" r:id="rId6"/>
    <p:sldLayoutId id="2147484047" r:id="rId7"/>
    <p:sldLayoutId id="2147484046" r:id="rId8"/>
    <p:sldLayoutId id="2147484045" r:id="rId9"/>
    <p:sldLayoutId id="2147484044" r:id="rId10"/>
    <p:sldLayoutId id="2147484043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2" tx1="lt1" bg2="dk1" tx2="lt2" accent1="accent1" accent2="accent2" accent3="accent3" accent4="accent4" accent5="accent5" accent6="accent6" hlink="hlink" folHlink="folHlink"/>
  <p:sldLayoutIdLst>
    <p:sldLayoutId id="2147484054" r:id="rId1"/>
  </p:sldLayoutIdLst>
  <p:transition/>
  <p:timing>
    <p:tnLst>
      <p:par>
        <p:cTn id="1" dur="indefinite" restart="never" nodeType="tmRoot"/>
      </p:par>
    </p:tnLst>
  </p:timing>
  <p:txStyles>
    <p:titleStyle>
      <a:lvl1pPr algn="ctr" defTabSz="762000" rtl="0" eaLnBrk="0" fontAlgn="base" hangingPunct="0">
        <a:spcBef>
          <a:spcPct val="0"/>
        </a:spcBef>
        <a:spcAft>
          <a:spcPct val="0"/>
        </a:spcAft>
        <a:defRPr sz="2400">
          <a:solidFill>
            <a:srgbClr val="E5F26F"/>
          </a:solidFill>
          <a:latin typeface="Arial" pitchFamily="34" charset="0"/>
          <a:ea typeface="+mj-ea"/>
          <a:cs typeface="+mj-cs"/>
        </a:defRPr>
      </a:lvl1pPr>
      <a:lvl2pPr algn="ctr" defTabSz="762000" rtl="0" eaLnBrk="0" fontAlgn="base" hangingPunct="0">
        <a:spcBef>
          <a:spcPct val="0"/>
        </a:spcBef>
        <a:spcAft>
          <a:spcPct val="0"/>
        </a:spcAft>
        <a:defRPr sz="2400">
          <a:solidFill>
            <a:srgbClr val="E5F26F"/>
          </a:solidFill>
          <a:latin typeface="Arial" pitchFamily="34" charset="0"/>
        </a:defRPr>
      </a:lvl2pPr>
      <a:lvl3pPr algn="ctr" defTabSz="762000" rtl="0" eaLnBrk="0" fontAlgn="base" hangingPunct="0">
        <a:spcBef>
          <a:spcPct val="0"/>
        </a:spcBef>
        <a:spcAft>
          <a:spcPct val="0"/>
        </a:spcAft>
        <a:defRPr sz="2400">
          <a:solidFill>
            <a:srgbClr val="E5F26F"/>
          </a:solidFill>
          <a:latin typeface="Arial" pitchFamily="34" charset="0"/>
        </a:defRPr>
      </a:lvl3pPr>
      <a:lvl4pPr algn="ctr" defTabSz="762000" rtl="0" eaLnBrk="0" fontAlgn="base" hangingPunct="0">
        <a:spcBef>
          <a:spcPct val="0"/>
        </a:spcBef>
        <a:spcAft>
          <a:spcPct val="0"/>
        </a:spcAft>
        <a:defRPr sz="2400">
          <a:solidFill>
            <a:srgbClr val="E5F26F"/>
          </a:solidFill>
          <a:latin typeface="Arial" pitchFamily="34" charset="0"/>
        </a:defRPr>
      </a:lvl4pPr>
      <a:lvl5pPr algn="ctr" defTabSz="762000" rtl="0" eaLnBrk="0" fontAlgn="base" hangingPunct="0">
        <a:spcBef>
          <a:spcPct val="0"/>
        </a:spcBef>
        <a:spcAft>
          <a:spcPct val="0"/>
        </a:spcAft>
        <a:defRPr sz="2400">
          <a:solidFill>
            <a:srgbClr val="E5F26F"/>
          </a:solidFill>
          <a:latin typeface="Arial" pitchFamily="34" charset="0"/>
        </a:defRPr>
      </a:lvl5pPr>
      <a:lvl6pPr marL="457200" algn="ctr" defTabSz="762000" rtl="0" fontAlgn="base">
        <a:spcBef>
          <a:spcPct val="0"/>
        </a:spcBef>
        <a:spcAft>
          <a:spcPct val="0"/>
        </a:spcAft>
        <a:defRPr sz="2400">
          <a:solidFill>
            <a:srgbClr val="E5F26F"/>
          </a:solidFill>
          <a:latin typeface="Arial" pitchFamily="34" charset="0"/>
        </a:defRPr>
      </a:lvl6pPr>
      <a:lvl7pPr marL="914400" algn="ctr" defTabSz="762000" rtl="0" fontAlgn="base">
        <a:spcBef>
          <a:spcPct val="0"/>
        </a:spcBef>
        <a:spcAft>
          <a:spcPct val="0"/>
        </a:spcAft>
        <a:defRPr sz="2400">
          <a:solidFill>
            <a:srgbClr val="E5F26F"/>
          </a:solidFill>
          <a:latin typeface="Arial" pitchFamily="34" charset="0"/>
        </a:defRPr>
      </a:lvl7pPr>
      <a:lvl8pPr marL="1371600" algn="ctr" defTabSz="762000" rtl="0" fontAlgn="base">
        <a:spcBef>
          <a:spcPct val="0"/>
        </a:spcBef>
        <a:spcAft>
          <a:spcPct val="0"/>
        </a:spcAft>
        <a:defRPr sz="2400">
          <a:solidFill>
            <a:srgbClr val="E5F26F"/>
          </a:solidFill>
          <a:latin typeface="Arial" pitchFamily="34" charset="0"/>
        </a:defRPr>
      </a:lvl8pPr>
      <a:lvl9pPr marL="1828800" algn="ctr" defTabSz="762000" rtl="0" fontAlgn="base">
        <a:spcBef>
          <a:spcPct val="0"/>
        </a:spcBef>
        <a:spcAft>
          <a:spcPct val="0"/>
        </a:spcAft>
        <a:defRPr sz="2400">
          <a:solidFill>
            <a:srgbClr val="E5F26F"/>
          </a:solidFill>
          <a:latin typeface="Arial" pitchFamily="34" charset="0"/>
        </a:defRPr>
      </a:lvl9pPr>
    </p:titleStyle>
    <p:bodyStyle>
      <a:lvl1pPr marL="342900" indent="-342900" algn="l" defTabSz="762000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itchFamily="2" charset="2"/>
        <a:buChar char="q"/>
        <a:defRPr sz="2000">
          <a:solidFill>
            <a:srgbClr val="E5F26F"/>
          </a:solidFill>
          <a:latin typeface="Arial" pitchFamily="34" charset="0"/>
          <a:ea typeface="+mn-ea"/>
          <a:cs typeface="+mn-cs"/>
        </a:defRPr>
      </a:lvl1pPr>
      <a:lvl2pPr marL="742950" indent="-285750" algn="l" defTabSz="762000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itchFamily="2" charset="2"/>
        <a:buChar char="q"/>
        <a:defRPr>
          <a:solidFill>
            <a:srgbClr val="E5F26F"/>
          </a:solidFill>
          <a:latin typeface="Arial" pitchFamily="34" charset="0"/>
        </a:defRPr>
      </a:lvl2pPr>
      <a:lvl3pPr marL="1143000" indent="-228600" algn="l" defTabSz="762000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itchFamily="2" charset="2"/>
        <a:buChar char="q"/>
        <a:defRPr sz="1600">
          <a:solidFill>
            <a:srgbClr val="E5F26F"/>
          </a:solidFill>
          <a:latin typeface="Arial" pitchFamily="34" charset="0"/>
        </a:defRPr>
      </a:lvl3pPr>
      <a:lvl4pPr marL="16002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Arial" pitchFamily="34" charset="0"/>
        </a:defRPr>
      </a:lvl4pPr>
      <a:lvl5pPr marL="20574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Char char="»"/>
        <a:defRPr sz="2000">
          <a:solidFill>
            <a:schemeClr val="tx1"/>
          </a:solidFill>
          <a:latin typeface="Arial" pitchFamily="34" charset="0"/>
        </a:defRPr>
      </a:lvl5pPr>
      <a:lvl6pPr marL="2514600" indent="-228600" algn="l" defTabSz="762000" rtl="0" fontAlgn="base">
        <a:spcBef>
          <a:spcPct val="20000"/>
        </a:spcBef>
        <a:spcAft>
          <a:spcPct val="0"/>
        </a:spcAft>
        <a:buSzPct val="10000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defTabSz="762000" rtl="0" fontAlgn="base">
        <a:spcBef>
          <a:spcPct val="20000"/>
        </a:spcBef>
        <a:spcAft>
          <a:spcPct val="0"/>
        </a:spcAft>
        <a:buSzPct val="10000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defTabSz="762000" rtl="0" fontAlgn="base">
        <a:spcBef>
          <a:spcPct val="20000"/>
        </a:spcBef>
        <a:spcAft>
          <a:spcPct val="0"/>
        </a:spcAft>
        <a:buSzPct val="10000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defTabSz="762000" rtl="0" fontAlgn="base">
        <a:spcBef>
          <a:spcPct val="20000"/>
        </a:spcBef>
        <a:spcAft>
          <a:spcPct val="0"/>
        </a:spcAft>
        <a:buSzPct val="10000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YN 2015_PPT_2.jpg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81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4" r:id="rId1"/>
    <p:sldLayoutId id="2147484075" r:id="rId2"/>
    <p:sldLayoutId id="2147484076" r:id="rId3"/>
    <p:sldLayoutId id="2147484077" r:id="rId4"/>
    <p:sldLayoutId id="2147484078" r:id="rId5"/>
    <p:sldLayoutId id="2147484079" r:id="rId6"/>
    <p:sldLayoutId id="2147484080" r:id="rId7"/>
    <p:sldLayoutId id="2147484081" r:id="rId8"/>
    <p:sldLayoutId id="2147484082" r:id="rId9"/>
    <p:sldLayoutId id="2147484083" r:id="rId10"/>
    <p:sldLayoutId id="2147484084" r:id="rId11"/>
  </p:sldLayoutIdLst>
  <p:transition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3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3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jpeg"/><Relationship Id="rId9" Type="http://schemas.openxmlformats.org/officeDocument/2006/relationships/image" Target="../media/image46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48.jpeg"/><Relationship Id="rId7" Type="http://schemas.openxmlformats.org/officeDocument/2006/relationships/image" Target="../media/image5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4.jpeg"/><Relationship Id="rId4" Type="http://schemas.openxmlformats.org/officeDocument/2006/relationships/image" Target="../media/image49.jpeg"/><Relationship Id="rId9" Type="http://schemas.openxmlformats.org/officeDocument/2006/relationships/image" Target="../media/image53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5" name="Grafik 6" descr="BG_titel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1275" y="0"/>
            <a:ext cx="91852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6" name="Grafik 14" descr="BG2.jpg" hidden="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1275" y="0"/>
            <a:ext cx="91852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67" name="Textfeld 12"/>
          <p:cNvSpPr txBox="1">
            <a:spLocks noChangeArrowheads="1"/>
          </p:cNvSpPr>
          <p:nvPr/>
        </p:nvSpPr>
        <p:spPr bwMode="auto">
          <a:xfrm>
            <a:off x="1331913" y="5318125"/>
            <a:ext cx="5118100" cy="12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e-DE" sz="1400" dirty="0">
                <a:solidFill>
                  <a:srgbClr val="404040"/>
                </a:solidFill>
                <a:ea typeface="Arial Unicode MS" pitchFamily="34" charset="-128"/>
                <a:cs typeface="Arial Unicode MS" pitchFamily="34" charset="-128"/>
              </a:rPr>
              <a:t>Discussant:</a:t>
            </a:r>
          </a:p>
          <a:p>
            <a:r>
              <a:rPr lang="de-DE" sz="1400" dirty="0">
                <a:solidFill>
                  <a:srgbClr val="404040"/>
                </a:solidFill>
                <a:ea typeface="Arial Unicode MS" pitchFamily="34" charset="-128"/>
                <a:cs typeface="Arial Unicode MS" pitchFamily="34" charset="-128"/>
              </a:rPr>
              <a:t>Prof Dr Andreas du Bois, MD, PhD</a:t>
            </a:r>
          </a:p>
          <a:p>
            <a:r>
              <a:rPr lang="de-DE" sz="1000" dirty="0">
                <a:solidFill>
                  <a:srgbClr val="404040"/>
                </a:solidFill>
                <a:ea typeface="Arial Unicode MS" pitchFamily="34" charset="-128"/>
                <a:cs typeface="Arial Unicode MS" pitchFamily="34" charset="-128"/>
              </a:rPr>
              <a:t>Direktor der Klinik für Gynäkologie &amp; Gynäkologische Onkologie</a:t>
            </a:r>
          </a:p>
          <a:p>
            <a:r>
              <a:rPr lang="de-DE" sz="1000" dirty="0">
                <a:solidFill>
                  <a:srgbClr val="404040"/>
                </a:solidFill>
                <a:ea typeface="Arial Unicode MS" pitchFamily="34" charset="-128"/>
                <a:cs typeface="Arial Unicode MS" pitchFamily="34" charset="-128"/>
              </a:rPr>
              <a:t>Kliniken Essen Mitte</a:t>
            </a:r>
          </a:p>
          <a:p>
            <a:r>
              <a:rPr lang="de-DE" sz="1000" dirty="0">
                <a:solidFill>
                  <a:srgbClr val="404040"/>
                </a:solidFill>
                <a:ea typeface="Arial Unicode MS" pitchFamily="34" charset="-128"/>
                <a:cs typeface="Arial Unicode MS" pitchFamily="34" charset="-128"/>
              </a:rPr>
              <a:t>Henricistrasse 92</a:t>
            </a:r>
          </a:p>
          <a:p>
            <a:r>
              <a:rPr lang="de-DE" sz="1000" dirty="0">
                <a:solidFill>
                  <a:srgbClr val="404040"/>
                </a:solidFill>
                <a:ea typeface="Arial Unicode MS" pitchFamily="34" charset="-128"/>
                <a:cs typeface="Arial Unicode MS" pitchFamily="34" charset="-128"/>
              </a:rPr>
              <a:t>45136 Essen</a:t>
            </a:r>
          </a:p>
          <a:p>
            <a:r>
              <a:rPr lang="de-DE" sz="1000" dirty="0">
                <a:solidFill>
                  <a:srgbClr val="404040"/>
                </a:solidFill>
                <a:ea typeface="Arial Unicode MS" pitchFamily="34" charset="-128"/>
                <a:cs typeface="Arial Unicode MS" pitchFamily="34" charset="-128"/>
              </a:rPr>
              <a:t>Germany</a:t>
            </a:r>
            <a:endParaRPr lang="de-DE" sz="1400" dirty="0">
              <a:solidFill>
                <a:srgbClr val="404040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2101" name="Text Box 5"/>
          <p:cNvSpPr txBox="1">
            <a:spLocks noChangeArrowheads="1"/>
          </p:cNvSpPr>
          <p:nvPr/>
        </p:nvSpPr>
        <p:spPr bwMode="auto">
          <a:xfrm>
            <a:off x="250825" y="3933825"/>
            <a:ext cx="8748713" cy="1066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 algn="l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l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l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l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l" defTabSz="7620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defRPr/>
            </a:pPr>
            <a:r>
              <a:rPr lang="en-US" sz="3200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Interactive case discussion: </a:t>
            </a:r>
          </a:p>
          <a:p>
            <a:pPr>
              <a:defRPr/>
            </a:pPr>
            <a:r>
              <a:rPr lang="en-US" sz="3200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Platinum-sensitive recurrent ovarian cancer </a:t>
            </a:r>
            <a:endParaRPr lang="en-US" sz="2800" b="1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9094" name="Text Box 6"/>
          <p:cNvSpPr txBox="1">
            <a:spLocks noChangeArrowheads="1"/>
          </p:cNvSpPr>
          <p:nvPr/>
        </p:nvSpPr>
        <p:spPr bwMode="auto">
          <a:xfrm>
            <a:off x="114300" y="93663"/>
            <a:ext cx="8769350" cy="119062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3600" b="1">
                <a:solidFill>
                  <a:srgbClr val="969696"/>
                </a:solidFill>
              </a:rPr>
              <a:t>Progress and Controversies in </a:t>
            </a:r>
          </a:p>
          <a:p>
            <a:pPr>
              <a:defRPr/>
            </a:pPr>
            <a:r>
              <a:rPr lang="de-DE" sz="3600" b="1">
                <a:solidFill>
                  <a:srgbClr val="969696"/>
                </a:solidFill>
              </a:rPr>
              <a:t>Gynecologic Oncology, Barcelona 2014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Inhaltsplatzhalter 2"/>
          <p:cNvSpPr>
            <a:spLocks noGrp="1"/>
          </p:cNvSpPr>
          <p:nvPr>
            <p:ph idx="4294967295"/>
          </p:nvPr>
        </p:nvSpPr>
        <p:spPr bwMode="auto">
          <a:xfrm>
            <a:off x="158749" y="231775"/>
            <a:ext cx="8685213" cy="6762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609600" indent="-609600">
              <a:buFont typeface="Arial" charset="0"/>
              <a:buNone/>
            </a:pPr>
            <a:r>
              <a:rPr lang="de-D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2. 	</a:t>
            </a:r>
            <a:r>
              <a:rPr lang="de-DE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Start with systemic therapy (with or w/o prior surgery)</a:t>
            </a:r>
          </a:p>
        </p:txBody>
      </p:sp>
      <p:sp>
        <p:nvSpPr>
          <p:cNvPr id="408585" name="Text Box 9"/>
          <p:cNvSpPr txBox="1">
            <a:spLocks noChangeArrowheads="1"/>
          </p:cNvSpPr>
          <p:nvPr/>
        </p:nvSpPr>
        <p:spPr bwMode="auto">
          <a:xfrm>
            <a:off x="839788" y="703262"/>
            <a:ext cx="2490787" cy="369887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dirty="0">
                <a:latin typeface="Comic Sans MS" pitchFamily="66" charset="0"/>
                <a:cs typeface="Arial" pitchFamily="34" charset="0"/>
              </a:rPr>
              <a:t>… but </a:t>
            </a:r>
            <a:r>
              <a:rPr lang="de-DE" dirty="0" err="1">
                <a:latin typeface="Comic Sans MS" pitchFamily="66" charset="0"/>
                <a:cs typeface="Arial" pitchFamily="34" charset="0"/>
              </a:rPr>
              <a:t>which</a:t>
            </a:r>
            <a:r>
              <a:rPr lang="de-DE" dirty="0">
                <a:latin typeface="Comic Sans MS" pitchFamily="66" charset="0"/>
                <a:cs typeface="Arial" pitchFamily="34" charset="0"/>
              </a:rPr>
              <a:t> </a:t>
            </a:r>
            <a:r>
              <a:rPr lang="de-DE" dirty="0" err="1">
                <a:latin typeface="Comic Sans MS" pitchFamily="66" charset="0"/>
                <a:cs typeface="Arial" pitchFamily="34" charset="0"/>
              </a:rPr>
              <a:t>regimen</a:t>
            </a:r>
            <a:r>
              <a:rPr lang="de-DE" dirty="0">
                <a:latin typeface="Comic Sans MS" pitchFamily="66" charset="0"/>
                <a:cs typeface="Arial" pitchFamily="34" charset="0"/>
              </a:rPr>
              <a:t>?</a:t>
            </a:r>
          </a:p>
        </p:txBody>
      </p:sp>
      <p:pic>
        <p:nvPicPr>
          <p:cNvPr id="70659" name="Picture 8" descr="001-ferrari-laferrari-136248480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1175" y="1320800"/>
            <a:ext cx="2489200" cy="153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0" name="Picture 10" descr="white_lamborghini_murcielago-normal"/>
          <p:cNvPicPr>
            <a:picLocks noChangeAspect="1" noChangeArrowheads="1"/>
          </p:cNvPicPr>
          <p:nvPr/>
        </p:nvPicPr>
        <p:blipFill>
          <a:blip r:embed="rId3" cstate="print"/>
          <a:srcRect b="5981"/>
          <a:stretch>
            <a:fillRect/>
          </a:stretch>
        </p:blipFill>
        <p:spPr bwMode="auto">
          <a:xfrm>
            <a:off x="3522663" y="1300163"/>
            <a:ext cx="2163762" cy="152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1" name="Picture 12" descr="01porsche911clubcoup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91250" y="1301750"/>
            <a:ext cx="2652713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903" name="Text Box 15"/>
          <p:cNvSpPr txBox="1">
            <a:spLocks noChangeArrowheads="1"/>
          </p:cNvSpPr>
          <p:nvPr/>
        </p:nvSpPr>
        <p:spPr bwMode="auto">
          <a:xfrm>
            <a:off x="519113" y="2865438"/>
            <a:ext cx="2524125" cy="52228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de-DE" sz="1400" dirty="0">
                <a:latin typeface="Comic Sans MS" pitchFamily="66" charset="0"/>
              </a:rPr>
              <a:t>Ferrari aka </a:t>
            </a:r>
            <a:r>
              <a:rPr lang="de-DE" sz="1400" b="1" dirty="0" smtClean="0">
                <a:latin typeface="Comic Sans MS" pitchFamily="66" charset="0"/>
              </a:rPr>
              <a:t>Carbo-PLD</a:t>
            </a:r>
            <a:endParaRPr lang="de-DE" sz="1400" b="1" dirty="0">
              <a:latin typeface="Comic Sans MS" pitchFamily="66" charset="0"/>
            </a:endParaRPr>
          </a:p>
          <a:p>
            <a:pPr algn="ctr">
              <a:defRPr/>
            </a:pPr>
            <a:r>
              <a:rPr lang="de-DE" sz="1400" dirty="0">
                <a:latin typeface="Comic Sans MS" pitchFamily="66" charset="0"/>
              </a:rPr>
              <a:t>(CALYPSO; AGO-OVAR 2.9)</a:t>
            </a:r>
          </a:p>
        </p:txBody>
      </p:sp>
      <p:sp>
        <p:nvSpPr>
          <p:cNvPr id="37904" name="Text Box 16"/>
          <p:cNvSpPr txBox="1">
            <a:spLocks noChangeArrowheads="1"/>
          </p:cNvSpPr>
          <p:nvPr/>
        </p:nvSpPr>
        <p:spPr bwMode="auto">
          <a:xfrm>
            <a:off x="3376613" y="2862263"/>
            <a:ext cx="2514600" cy="5238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de-DE" sz="1400" dirty="0">
                <a:latin typeface="Comic Sans MS" pitchFamily="66" charset="0"/>
              </a:rPr>
              <a:t>Lamborghini </a:t>
            </a:r>
            <a:r>
              <a:rPr lang="de-DE" sz="1400" dirty="0" err="1">
                <a:latin typeface="Comic Sans MS" pitchFamily="66" charset="0"/>
              </a:rPr>
              <a:t>aka</a:t>
            </a:r>
            <a:r>
              <a:rPr lang="de-DE" sz="1400" dirty="0">
                <a:latin typeface="Comic Sans MS" pitchFamily="66" charset="0"/>
              </a:rPr>
              <a:t> </a:t>
            </a:r>
            <a:r>
              <a:rPr lang="de-DE" sz="1400" b="1" dirty="0" err="1">
                <a:latin typeface="Comic Sans MS" pitchFamily="66" charset="0"/>
              </a:rPr>
              <a:t>Carbo</a:t>
            </a:r>
            <a:r>
              <a:rPr lang="de-DE" sz="1400" b="1" dirty="0">
                <a:latin typeface="Comic Sans MS" pitchFamily="66" charset="0"/>
              </a:rPr>
              <a:t>-Tax</a:t>
            </a:r>
          </a:p>
          <a:p>
            <a:pPr algn="ctr">
              <a:defRPr/>
            </a:pPr>
            <a:r>
              <a:rPr lang="de-DE" sz="1400" dirty="0">
                <a:latin typeface="Comic Sans MS" pitchFamily="66" charset="0"/>
              </a:rPr>
              <a:t>(ICON4; AGO-OVAR 2.2)</a:t>
            </a:r>
          </a:p>
        </p:txBody>
      </p:sp>
      <p:sp>
        <p:nvSpPr>
          <p:cNvPr id="37906" name="Text Box 18"/>
          <p:cNvSpPr txBox="1">
            <a:spLocks noChangeArrowheads="1"/>
          </p:cNvSpPr>
          <p:nvPr/>
        </p:nvSpPr>
        <p:spPr bwMode="auto">
          <a:xfrm>
            <a:off x="6415088" y="2889250"/>
            <a:ext cx="2193925" cy="5238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de-DE" sz="1400" dirty="0">
                <a:latin typeface="Comic Sans MS" pitchFamily="66" charset="0"/>
              </a:rPr>
              <a:t>Porsche </a:t>
            </a:r>
            <a:r>
              <a:rPr lang="de-DE" sz="1400" dirty="0" err="1">
                <a:latin typeface="Comic Sans MS" pitchFamily="66" charset="0"/>
              </a:rPr>
              <a:t>aka</a:t>
            </a:r>
            <a:r>
              <a:rPr lang="de-DE" sz="1400" dirty="0">
                <a:latin typeface="Comic Sans MS" pitchFamily="66" charset="0"/>
              </a:rPr>
              <a:t> </a:t>
            </a:r>
            <a:r>
              <a:rPr lang="de-DE" sz="1400" b="1" dirty="0" err="1">
                <a:latin typeface="Comic Sans MS" pitchFamily="66" charset="0"/>
              </a:rPr>
              <a:t>Carbo-Gem</a:t>
            </a:r>
            <a:endParaRPr lang="de-DE" sz="1400" b="1" dirty="0">
              <a:latin typeface="Comic Sans MS" pitchFamily="66" charset="0"/>
            </a:endParaRPr>
          </a:p>
          <a:p>
            <a:pPr algn="ctr">
              <a:defRPr/>
            </a:pPr>
            <a:r>
              <a:rPr lang="de-DE" sz="1400" dirty="0">
                <a:latin typeface="Comic Sans MS" pitchFamily="66" charset="0"/>
              </a:rPr>
              <a:t>(AGO-OVAR 2.5)</a:t>
            </a:r>
          </a:p>
        </p:txBody>
      </p:sp>
      <p:pic>
        <p:nvPicPr>
          <p:cNvPr id="70665" name="Picture 14" descr="2013_Porsche_911_Turbo_S_Cabriolet_532985_i0"/>
          <p:cNvPicPr>
            <a:picLocks noChangeAspect="1" noChangeArrowheads="1"/>
          </p:cNvPicPr>
          <p:nvPr/>
        </p:nvPicPr>
        <p:blipFill>
          <a:blip r:embed="rId5" cstate="print"/>
          <a:srcRect l="7130"/>
          <a:stretch>
            <a:fillRect/>
          </a:stretch>
        </p:blipFill>
        <p:spPr bwMode="auto">
          <a:xfrm>
            <a:off x="1730375" y="3921125"/>
            <a:ext cx="2827338" cy="157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 Box 17"/>
          <p:cNvSpPr txBox="1">
            <a:spLocks noChangeArrowheads="1"/>
          </p:cNvSpPr>
          <p:nvPr/>
        </p:nvSpPr>
        <p:spPr bwMode="auto">
          <a:xfrm>
            <a:off x="1657350" y="5561013"/>
            <a:ext cx="3038475" cy="52228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defRPr/>
            </a:pPr>
            <a:r>
              <a:rPr lang="de-DE" sz="1400" dirty="0">
                <a:latin typeface="Comic Sans MS" pitchFamily="66" charset="0"/>
              </a:rPr>
              <a:t>Porsche 911 Turbo S Cabriolet </a:t>
            </a:r>
          </a:p>
          <a:p>
            <a:pPr algn="ctr">
              <a:defRPr/>
            </a:pPr>
            <a:r>
              <a:rPr lang="de-DE" sz="1400" dirty="0" err="1">
                <a:latin typeface="Comic Sans MS" pitchFamily="66" charset="0"/>
              </a:rPr>
              <a:t>aka</a:t>
            </a:r>
            <a:r>
              <a:rPr lang="de-DE" sz="1400" dirty="0">
                <a:latin typeface="Comic Sans MS" pitchFamily="66" charset="0"/>
              </a:rPr>
              <a:t> </a:t>
            </a:r>
            <a:r>
              <a:rPr lang="de-DE" sz="1400" b="1" dirty="0" err="1">
                <a:latin typeface="Comic Sans MS" pitchFamily="66" charset="0"/>
              </a:rPr>
              <a:t>Carbo-Gem</a:t>
            </a:r>
            <a:r>
              <a:rPr lang="de-DE" sz="1400" b="1" dirty="0">
                <a:latin typeface="Comic Sans MS" pitchFamily="66" charset="0"/>
              </a:rPr>
              <a:t> + Bev</a:t>
            </a:r>
            <a:r>
              <a:rPr lang="de-DE" sz="1400" dirty="0">
                <a:latin typeface="Comic Sans MS" pitchFamily="66" charset="0"/>
              </a:rPr>
              <a:t> (OCEANS)</a:t>
            </a:r>
          </a:p>
        </p:txBody>
      </p:sp>
      <p:sp>
        <p:nvSpPr>
          <p:cNvPr id="18" name="Text Box 17"/>
          <p:cNvSpPr txBox="1">
            <a:spLocks noChangeArrowheads="1"/>
          </p:cNvSpPr>
          <p:nvPr/>
        </p:nvSpPr>
        <p:spPr bwMode="auto">
          <a:xfrm>
            <a:off x="5527675" y="5532438"/>
            <a:ext cx="2332038" cy="5238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defRPr/>
            </a:pPr>
            <a:r>
              <a:rPr lang="de-DE" sz="1400" dirty="0">
                <a:latin typeface="Comic Sans MS" pitchFamily="66" charset="0"/>
              </a:rPr>
              <a:t>Porsche plus Trailer </a:t>
            </a:r>
          </a:p>
          <a:p>
            <a:pPr algn="ctr">
              <a:defRPr/>
            </a:pPr>
            <a:r>
              <a:rPr lang="de-DE" sz="1400" dirty="0" err="1">
                <a:latin typeface="Comic Sans MS" pitchFamily="66" charset="0"/>
              </a:rPr>
              <a:t>aka</a:t>
            </a:r>
            <a:r>
              <a:rPr lang="de-DE" sz="1400" dirty="0">
                <a:latin typeface="Comic Sans MS" pitchFamily="66" charset="0"/>
              </a:rPr>
              <a:t> </a:t>
            </a:r>
            <a:r>
              <a:rPr lang="de-DE" sz="1400" b="1" dirty="0">
                <a:latin typeface="Comic Sans MS" pitchFamily="66" charset="0"/>
              </a:rPr>
              <a:t>Platinum -&gt; </a:t>
            </a:r>
            <a:r>
              <a:rPr lang="de-DE" sz="1400" b="1" dirty="0" err="1">
                <a:latin typeface="Comic Sans MS" pitchFamily="66" charset="0"/>
              </a:rPr>
              <a:t>Olaparib</a:t>
            </a:r>
            <a:endParaRPr lang="de-DE" sz="1400" dirty="0">
              <a:latin typeface="Comic Sans MS" pitchFamily="66" charset="0"/>
            </a:endParaRPr>
          </a:p>
        </p:txBody>
      </p:sp>
      <p:pic>
        <p:nvPicPr>
          <p:cNvPr id="70668" name="Picture 2" descr="http://www.pff.de/porsche/index.php?page=Attachment&amp;attachmentID=141729&amp;h=903cd6a23c25ef06afd60c8ddf6bb84e409cfc0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53050" y="3808413"/>
            <a:ext cx="2714625" cy="171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 idx="4294967295"/>
          </p:nvPr>
        </p:nvSpPr>
        <p:spPr>
          <a:xfrm>
            <a:off x="468313" y="401637"/>
            <a:ext cx="8482012" cy="1127125"/>
          </a:xfrm>
        </p:spPr>
        <p:txBody>
          <a:bodyPr/>
          <a:lstStyle/>
          <a:p>
            <a:pPr algn="l" eaLnBrk="1" hangingPunct="1">
              <a:defRPr/>
            </a:pPr>
            <a:r>
              <a:rPr lang="de-DE" sz="3400" dirty="0" smtClean="0"/>
              <a:t>Which strategy would you recommend?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2400" dirty="0" smtClean="0"/>
              <a:t>(either with or w/o prior surgery)</a:t>
            </a:r>
            <a:endParaRPr lang="de-DE" sz="2000" dirty="0" smtClean="0"/>
          </a:p>
        </p:txBody>
      </p:sp>
      <p:sp>
        <p:nvSpPr>
          <p:cNvPr id="410628" name="Text Box 4"/>
          <p:cNvSpPr txBox="1">
            <a:spLocks noChangeArrowheads="1"/>
          </p:cNvSpPr>
          <p:nvPr/>
        </p:nvSpPr>
        <p:spPr bwMode="auto">
          <a:xfrm>
            <a:off x="349250" y="1746258"/>
            <a:ext cx="8418513" cy="472437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/>
        </p:spPr>
        <p:txBody>
          <a:bodyPr>
            <a:spAutoFit/>
          </a:bodyPr>
          <a:lstStyle/>
          <a:p>
            <a:pPr marL="342900" indent="-342900">
              <a:spcAft>
                <a:spcPts val="2400"/>
              </a:spcAft>
              <a:buClr>
                <a:schemeClr val="tx2"/>
              </a:buClr>
              <a:buFontTx/>
              <a:buAutoNum type="arabicPeriod"/>
              <a:defRPr/>
            </a:pPr>
            <a:r>
              <a:rPr lang="de-DE" sz="2800" b="1" dirty="0"/>
              <a:t>Platinum </a:t>
            </a:r>
            <a:r>
              <a:rPr lang="de-DE" sz="2800" b="1" dirty="0" smtClean="0"/>
              <a:t>combination </a:t>
            </a:r>
          </a:p>
          <a:p>
            <a:pPr marL="971550" lvl="1" indent="-514350">
              <a:spcAft>
                <a:spcPts val="2400"/>
              </a:spcAft>
              <a:buClr>
                <a:schemeClr val="tx2"/>
              </a:buClr>
              <a:buFont typeface="+mj-lt"/>
              <a:buAutoNum type="alphaLcPeriod"/>
              <a:defRPr/>
            </a:pPr>
            <a:r>
              <a:rPr lang="de-DE" sz="2800" b="1" dirty="0" smtClean="0"/>
              <a:t>Re-induction </a:t>
            </a:r>
            <a:r>
              <a:rPr lang="de-DE" sz="2800" b="1" dirty="0"/>
              <a:t>with </a:t>
            </a:r>
            <a:r>
              <a:rPr lang="de-DE" sz="2800" b="1" dirty="0" smtClean="0"/>
              <a:t>carboplatin + paclitaxel </a:t>
            </a:r>
            <a:endParaRPr lang="de-DE" sz="2800" b="1" dirty="0"/>
          </a:p>
          <a:p>
            <a:pPr marL="971550" lvl="1" indent="-514350">
              <a:spcAft>
                <a:spcPts val="2400"/>
              </a:spcAft>
              <a:buClr>
                <a:schemeClr val="tx2"/>
              </a:buClr>
              <a:buFont typeface="+mj-lt"/>
              <a:buAutoNum type="alphaLcPeriod"/>
              <a:defRPr/>
            </a:pPr>
            <a:r>
              <a:rPr lang="de-DE" sz="2800" b="1" dirty="0" smtClean="0"/>
              <a:t>Platinum re-induction </a:t>
            </a:r>
            <a:r>
              <a:rPr lang="de-DE" sz="2800" b="1" dirty="0"/>
              <a:t>with another partner </a:t>
            </a:r>
            <a:r>
              <a:rPr lang="de-DE" sz="2800" b="1" dirty="0" smtClean="0"/>
              <a:t>(PLD </a:t>
            </a:r>
            <a:r>
              <a:rPr lang="de-DE" sz="2800" b="1" dirty="0"/>
              <a:t>or Gem)</a:t>
            </a:r>
          </a:p>
          <a:p>
            <a:pPr marL="342900" indent="-342900">
              <a:spcBef>
                <a:spcPts val="1800"/>
              </a:spcBef>
              <a:spcAft>
                <a:spcPts val="1800"/>
              </a:spcAft>
              <a:buClr>
                <a:schemeClr val="tx2"/>
              </a:buClr>
              <a:buFontTx/>
              <a:buAutoNum type="arabicPeriod"/>
              <a:defRPr/>
            </a:pPr>
            <a:r>
              <a:rPr lang="de-DE" sz="2800" b="1" dirty="0"/>
              <a:t>Platinum combination plus b</a:t>
            </a:r>
            <a:r>
              <a:rPr lang="de-DE" sz="2800" b="1" dirty="0" smtClean="0"/>
              <a:t>evacizumab</a:t>
            </a:r>
            <a:endParaRPr lang="de-DE" sz="2800" b="1" dirty="0"/>
          </a:p>
          <a:p>
            <a:pPr marL="342900" indent="-342900">
              <a:spcBef>
                <a:spcPts val="1800"/>
              </a:spcBef>
              <a:spcAft>
                <a:spcPts val="1800"/>
              </a:spcAft>
              <a:buClr>
                <a:schemeClr val="tx2"/>
              </a:buClr>
              <a:buFontTx/>
              <a:buAutoNum type="arabicPeriod"/>
              <a:defRPr/>
            </a:pPr>
            <a:r>
              <a:rPr lang="de-DE" sz="2800" b="1" dirty="0"/>
              <a:t>Best </a:t>
            </a:r>
            <a:r>
              <a:rPr lang="de-DE" sz="2800" b="1" dirty="0" smtClean="0"/>
              <a:t>platinum </a:t>
            </a:r>
            <a:r>
              <a:rPr lang="de-DE" sz="2800" b="1" dirty="0"/>
              <a:t>regimen followed by o</a:t>
            </a:r>
            <a:r>
              <a:rPr lang="de-DE" sz="2800" b="1" dirty="0" smtClean="0"/>
              <a:t>laparib </a:t>
            </a:r>
            <a:r>
              <a:rPr lang="de-DE" sz="2800" b="1" dirty="0"/>
              <a:t>(PARPi)</a:t>
            </a:r>
          </a:p>
        </p:txBody>
      </p:sp>
    </p:spTree>
    <p:extLst>
      <p:ext uri="{BB962C8B-B14F-4D97-AF65-F5344CB8AC3E}">
        <p14:creationId xmlns:p14="http://schemas.microsoft.com/office/powerpoint/2010/main" val="2553699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el 1"/>
          <p:cNvSpPr>
            <a:spLocks noGrp="1"/>
          </p:cNvSpPr>
          <p:nvPr>
            <p:ph type="title" idx="4294967295"/>
          </p:nvPr>
        </p:nvSpPr>
        <p:spPr>
          <a:xfrm>
            <a:off x="468313" y="401637"/>
            <a:ext cx="8482012" cy="1127125"/>
          </a:xfrm>
        </p:spPr>
        <p:txBody>
          <a:bodyPr/>
          <a:lstStyle/>
          <a:p>
            <a:pPr algn="l" eaLnBrk="1" hangingPunct="1">
              <a:defRPr/>
            </a:pPr>
            <a:r>
              <a:rPr lang="de-DE" sz="3400" dirty="0" smtClean="0"/>
              <a:t>Which strategy would you recommend?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2400" dirty="0" smtClean="0"/>
              <a:t>(either with or w/o prior surgery)</a:t>
            </a:r>
            <a:endParaRPr lang="de-DE" sz="2000" dirty="0" smtClean="0"/>
          </a:p>
        </p:txBody>
      </p:sp>
      <p:sp>
        <p:nvSpPr>
          <p:cNvPr id="410628" name="Text Box 4"/>
          <p:cNvSpPr txBox="1">
            <a:spLocks noChangeArrowheads="1"/>
          </p:cNvSpPr>
          <p:nvPr/>
        </p:nvSpPr>
        <p:spPr bwMode="auto">
          <a:xfrm>
            <a:off x="349250" y="1746258"/>
            <a:ext cx="8418513" cy="472437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/>
        </p:spPr>
        <p:txBody>
          <a:bodyPr>
            <a:spAutoFit/>
          </a:bodyPr>
          <a:lstStyle/>
          <a:p>
            <a:pPr marL="342900" indent="-342900">
              <a:spcAft>
                <a:spcPts val="2400"/>
              </a:spcAft>
              <a:buClr>
                <a:schemeClr val="tx2"/>
              </a:buClr>
              <a:buFontTx/>
              <a:buAutoNum type="arabicPeriod"/>
              <a:defRPr/>
            </a:pPr>
            <a:r>
              <a:rPr lang="de-DE" sz="2800" b="1" dirty="0"/>
              <a:t>Platinum </a:t>
            </a:r>
            <a:r>
              <a:rPr lang="de-DE" sz="2800" b="1" dirty="0" smtClean="0"/>
              <a:t>combination </a:t>
            </a:r>
          </a:p>
          <a:p>
            <a:pPr marL="971550" lvl="1" indent="-514350">
              <a:spcAft>
                <a:spcPts val="2400"/>
              </a:spcAft>
              <a:buClr>
                <a:schemeClr val="tx2"/>
              </a:buClr>
              <a:buFont typeface="+mj-lt"/>
              <a:buAutoNum type="alphaLcPeriod"/>
              <a:defRPr/>
            </a:pPr>
            <a:r>
              <a:rPr lang="de-DE" sz="2800" b="1" dirty="0" smtClean="0"/>
              <a:t>Re-induction </a:t>
            </a:r>
            <a:r>
              <a:rPr lang="de-DE" sz="2800" b="1" dirty="0"/>
              <a:t>with </a:t>
            </a:r>
            <a:r>
              <a:rPr lang="de-DE" sz="2800" b="1" dirty="0" smtClean="0"/>
              <a:t>carboplatin + paclitaxel </a:t>
            </a:r>
            <a:endParaRPr lang="de-DE" sz="2800" b="1" dirty="0"/>
          </a:p>
          <a:p>
            <a:pPr marL="971550" lvl="1" indent="-514350">
              <a:spcAft>
                <a:spcPts val="2400"/>
              </a:spcAft>
              <a:buClr>
                <a:schemeClr val="tx2"/>
              </a:buClr>
              <a:buFont typeface="+mj-lt"/>
              <a:buAutoNum type="alphaLcPeriod"/>
              <a:defRPr/>
            </a:pPr>
            <a:r>
              <a:rPr lang="de-DE" sz="2800" b="1" dirty="0" smtClean="0"/>
              <a:t>Platinum re-induction </a:t>
            </a:r>
            <a:r>
              <a:rPr lang="de-DE" sz="2800" b="1" dirty="0"/>
              <a:t>with another partner </a:t>
            </a:r>
            <a:r>
              <a:rPr lang="de-DE" sz="2800" b="1" dirty="0" smtClean="0"/>
              <a:t>(PLD </a:t>
            </a:r>
            <a:r>
              <a:rPr lang="de-DE" sz="2800" b="1" dirty="0"/>
              <a:t>or Gem)</a:t>
            </a:r>
          </a:p>
          <a:p>
            <a:pPr marL="342900" indent="-342900">
              <a:spcBef>
                <a:spcPts val="1800"/>
              </a:spcBef>
              <a:spcAft>
                <a:spcPts val="1800"/>
              </a:spcAft>
              <a:buClr>
                <a:schemeClr val="tx2"/>
              </a:buClr>
              <a:buFontTx/>
              <a:buAutoNum type="arabicPeriod"/>
              <a:defRPr/>
            </a:pPr>
            <a:r>
              <a:rPr lang="de-DE" sz="2800" b="1" dirty="0"/>
              <a:t>Platinum combination plus b</a:t>
            </a:r>
            <a:r>
              <a:rPr lang="de-DE" sz="2800" b="1" dirty="0" smtClean="0"/>
              <a:t>evacizumab</a:t>
            </a:r>
            <a:endParaRPr lang="de-DE" sz="2800" b="1" dirty="0"/>
          </a:p>
          <a:p>
            <a:pPr marL="342900" indent="-342900">
              <a:spcBef>
                <a:spcPts val="1800"/>
              </a:spcBef>
              <a:spcAft>
                <a:spcPts val="1800"/>
              </a:spcAft>
              <a:buClr>
                <a:schemeClr val="tx2"/>
              </a:buClr>
              <a:buFontTx/>
              <a:buAutoNum type="arabicPeriod"/>
              <a:defRPr/>
            </a:pPr>
            <a:r>
              <a:rPr lang="de-DE" sz="2800" b="1" dirty="0"/>
              <a:t>Best </a:t>
            </a:r>
            <a:r>
              <a:rPr lang="de-DE" sz="2800" b="1" dirty="0" smtClean="0"/>
              <a:t>platinum </a:t>
            </a:r>
            <a:r>
              <a:rPr lang="de-DE" sz="2800" b="1" dirty="0"/>
              <a:t>regimen followed by o</a:t>
            </a:r>
            <a:r>
              <a:rPr lang="de-DE" sz="2800" b="1" dirty="0" smtClean="0"/>
              <a:t>laparib </a:t>
            </a:r>
            <a:r>
              <a:rPr lang="de-DE" sz="2800" b="1" dirty="0"/>
              <a:t>(PARPi)</a:t>
            </a:r>
          </a:p>
        </p:txBody>
      </p:sp>
      <p:sp>
        <p:nvSpPr>
          <p:cNvPr id="2" name="Rectangle 1"/>
          <p:cNvSpPr/>
          <p:nvPr/>
        </p:nvSpPr>
        <p:spPr>
          <a:xfrm>
            <a:off x="763524" y="4189468"/>
            <a:ext cx="1865376" cy="36576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63524" y="5104842"/>
            <a:ext cx="1563624" cy="36576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63524" y="6429024"/>
            <a:ext cx="1143000" cy="36576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650600" y="4189468"/>
            <a:ext cx="1388962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40.8%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327148" y="5106204"/>
            <a:ext cx="1388962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34.2%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956119" y="6408597"/>
            <a:ext cx="1388962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25%</a:t>
            </a:r>
            <a:endParaRPr lang="en-US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3"/>
          <p:cNvSpPr>
            <a:spLocks noChangeArrowheads="1"/>
          </p:cNvSpPr>
          <p:nvPr/>
        </p:nvSpPr>
        <p:spPr bwMode="auto">
          <a:xfrm>
            <a:off x="558800" y="3606800"/>
            <a:ext cx="5556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defTabSz="746125" eaLnBrk="0" hangingPunct="0">
              <a:buClr>
                <a:srgbClr val="CCFFFF"/>
              </a:buClr>
            </a:pPr>
            <a:r>
              <a:rPr lang="de-DE" sz="1600">
                <a:solidFill>
                  <a:schemeClr val="bg1"/>
                </a:solidFill>
                <a:ea typeface="MS PGothic" pitchFamily="34" charset="-128"/>
              </a:rPr>
              <a:t> </a:t>
            </a:r>
            <a:endParaRPr lang="de-DE" sz="2200" b="1">
              <a:solidFill>
                <a:schemeClr val="bg1"/>
              </a:solidFill>
              <a:ea typeface="MS PGothic" pitchFamily="34" charset="-128"/>
            </a:endParaRPr>
          </a:p>
        </p:txBody>
      </p:sp>
      <p:sp>
        <p:nvSpPr>
          <p:cNvPr id="72706" name="Rectangle 4"/>
          <p:cNvSpPr>
            <a:spLocks noChangeArrowheads="1"/>
          </p:cNvSpPr>
          <p:nvPr/>
        </p:nvSpPr>
        <p:spPr bwMode="auto">
          <a:xfrm>
            <a:off x="4117975" y="2632075"/>
            <a:ext cx="854075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 sz="2000">
              <a:ea typeface="MS PGothic" pitchFamily="34" charset="-128"/>
            </a:endParaRPr>
          </a:p>
        </p:txBody>
      </p:sp>
      <p:grpSp>
        <p:nvGrpSpPr>
          <p:cNvPr id="72707" name="Group 5"/>
          <p:cNvGrpSpPr>
            <a:grpSpLocks/>
          </p:cNvGrpSpPr>
          <p:nvPr/>
        </p:nvGrpSpPr>
        <p:grpSpPr bwMode="auto">
          <a:xfrm>
            <a:off x="3678238" y="2933700"/>
            <a:ext cx="1758950" cy="509588"/>
            <a:chOff x="2245" y="1899"/>
            <a:chExt cx="1134" cy="321"/>
          </a:xfrm>
        </p:grpSpPr>
        <p:sp>
          <p:nvSpPr>
            <p:cNvPr id="72731" name="Freeform 6"/>
            <p:cNvSpPr>
              <a:spLocks/>
            </p:cNvSpPr>
            <p:nvPr/>
          </p:nvSpPr>
          <p:spPr bwMode="auto">
            <a:xfrm>
              <a:off x="2245" y="1899"/>
              <a:ext cx="1134" cy="321"/>
            </a:xfrm>
            <a:custGeom>
              <a:avLst/>
              <a:gdLst>
                <a:gd name="T0" fmla="*/ 2147483647 w 314"/>
                <a:gd name="T1" fmla="*/ 0 h 236"/>
                <a:gd name="T2" fmla="*/ 2147483647 w 314"/>
                <a:gd name="T3" fmla="*/ 27388 h 236"/>
                <a:gd name="T4" fmla="*/ 0 w 314"/>
                <a:gd name="T5" fmla="*/ 27388 h 236"/>
                <a:gd name="T6" fmla="*/ 0 w 314"/>
                <a:gd name="T7" fmla="*/ 82388 h 236"/>
                <a:gd name="T8" fmla="*/ 2147483647 w 314"/>
                <a:gd name="T9" fmla="*/ 82388 h 236"/>
                <a:gd name="T10" fmla="*/ 2147483647 w 314"/>
                <a:gd name="T11" fmla="*/ 110885 h 236"/>
                <a:gd name="T12" fmla="*/ 2147483647 w 314"/>
                <a:gd name="T13" fmla="*/ 55557 h 236"/>
                <a:gd name="T14" fmla="*/ 2147483647 w 314"/>
                <a:gd name="T15" fmla="*/ 0 h 2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14"/>
                <a:gd name="T25" fmla="*/ 0 h 236"/>
                <a:gd name="T26" fmla="*/ 314 w 314"/>
                <a:gd name="T27" fmla="*/ 236 h 2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14" h="236">
                  <a:moveTo>
                    <a:pt x="236" y="0"/>
                  </a:moveTo>
                  <a:lnTo>
                    <a:pt x="236" y="58"/>
                  </a:lnTo>
                  <a:lnTo>
                    <a:pt x="0" y="58"/>
                  </a:lnTo>
                  <a:lnTo>
                    <a:pt x="0" y="176"/>
                  </a:lnTo>
                  <a:lnTo>
                    <a:pt x="236" y="176"/>
                  </a:lnTo>
                  <a:lnTo>
                    <a:pt x="236" y="236"/>
                  </a:lnTo>
                  <a:lnTo>
                    <a:pt x="314" y="118"/>
                  </a:lnTo>
                  <a:lnTo>
                    <a:pt x="236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732" name="Rectangle 7"/>
            <p:cNvSpPr>
              <a:spLocks noChangeArrowheads="1"/>
            </p:cNvSpPr>
            <p:nvPr/>
          </p:nvSpPr>
          <p:spPr bwMode="auto">
            <a:xfrm>
              <a:off x="2351" y="1975"/>
              <a:ext cx="453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746125" eaLnBrk="0" hangingPunct="0">
                <a:buClr>
                  <a:srgbClr val="CCFFFF"/>
                </a:buClr>
              </a:pPr>
              <a:r>
                <a:rPr lang="de-DE" sz="1600" b="1" dirty="0">
                  <a:latin typeface="Arial" panose="020B0604020202020204" pitchFamily="34" charset="0"/>
                  <a:ea typeface="MS PGothic" pitchFamily="34" charset="-128"/>
                </a:rPr>
                <a:t>n = 392</a:t>
              </a:r>
            </a:p>
          </p:txBody>
        </p:sp>
      </p:grpSp>
      <p:sp>
        <p:nvSpPr>
          <p:cNvPr id="72708" name="Rectangle 8"/>
          <p:cNvSpPr>
            <a:spLocks noChangeArrowheads="1"/>
          </p:cNvSpPr>
          <p:nvPr/>
        </p:nvSpPr>
        <p:spPr bwMode="auto">
          <a:xfrm>
            <a:off x="4117975" y="4819650"/>
            <a:ext cx="854075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 sz="2000">
              <a:ea typeface="MS PGothic" pitchFamily="34" charset="-128"/>
            </a:endParaRPr>
          </a:p>
        </p:txBody>
      </p:sp>
      <p:grpSp>
        <p:nvGrpSpPr>
          <p:cNvPr id="72709" name="Group 9"/>
          <p:cNvGrpSpPr>
            <a:grpSpLocks/>
          </p:cNvGrpSpPr>
          <p:nvPr/>
        </p:nvGrpSpPr>
        <p:grpSpPr bwMode="auto">
          <a:xfrm>
            <a:off x="3692525" y="4795838"/>
            <a:ext cx="1758950" cy="509587"/>
            <a:chOff x="2245" y="3180"/>
            <a:chExt cx="1134" cy="321"/>
          </a:xfrm>
        </p:grpSpPr>
        <p:sp>
          <p:nvSpPr>
            <p:cNvPr id="72729" name="Freeform 10"/>
            <p:cNvSpPr>
              <a:spLocks/>
            </p:cNvSpPr>
            <p:nvPr/>
          </p:nvSpPr>
          <p:spPr bwMode="auto">
            <a:xfrm>
              <a:off x="2245" y="3180"/>
              <a:ext cx="1134" cy="321"/>
            </a:xfrm>
            <a:custGeom>
              <a:avLst/>
              <a:gdLst>
                <a:gd name="T0" fmla="*/ 2147483647 w 314"/>
                <a:gd name="T1" fmla="*/ 0 h 236"/>
                <a:gd name="T2" fmla="*/ 2147483647 w 314"/>
                <a:gd name="T3" fmla="*/ 27388 h 236"/>
                <a:gd name="T4" fmla="*/ 0 w 314"/>
                <a:gd name="T5" fmla="*/ 27388 h 236"/>
                <a:gd name="T6" fmla="*/ 0 w 314"/>
                <a:gd name="T7" fmla="*/ 82388 h 236"/>
                <a:gd name="T8" fmla="*/ 2147483647 w 314"/>
                <a:gd name="T9" fmla="*/ 82388 h 236"/>
                <a:gd name="T10" fmla="*/ 2147483647 w 314"/>
                <a:gd name="T11" fmla="*/ 110885 h 236"/>
                <a:gd name="T12" fmla="*/ 2147483647 w 314"/>
                <a:gd name="T13" fmla="*/ 55557 h 236"/>
                <a:gd name="T14" fmla="*/ 2147483647 w 314"/>
                <a:gd name="T15" fmla="*/ 0 h 2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14"/>
                <a:gd name="T25" fmla="*/ 0 h 236"/>
                <a:gd name="T26" fmla="*/ 314 w 314"/>
                <a:gd name="T27" fmla="*/ 236 h 2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14" h="236">
                  <a:moveTo>
                    <a:pt x="236" y="0"/>
                  </a:moveTo>
                  <a:lnTo>
                    <a:pt x="236" y="58"/>
                  </a:lnTo>
                  <a:lnTo>
                    <a:pt x="0" y="58"/>
                  </a:lnTo>
                  <a:lnTo>
                    <a:pt x="0" y="176"/>
                  </a:lnTo>
                  <a:lnTo>
                    <a:pt x="236" y="176"/>
                  </a:lnTo>
                  <a:lnTo>
                    <a:pt x="236" y="236"/>
                  </a:lnTo>
                  <a:lnTo>
                    <a:pt x="314" y="118"/>
                  </a:lnTo>
                  <a:lnTo>
                    <a:pt x="236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730" name="Rectangle 11"/>
            <p:cNvSpPr>
              <a:spLocks noChangeArrowheads="1"/>
            </p:cNvSpPr>
            <p:nvPr/>
          </p:nvSpPr>
          <p:spPr bwMode="auto">
            <a:xfrm>
              <a:off x="2351" y="3256"/>
              <a:ext cx="445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746125" eaLnBrk="0" hangingPunct="0">
                <a:buClr>
                  <a:srgbClr val="CCFFFF"/>
                </a:buClr>
              </a:pPr>
              <a:r>
                <a:rPr lang="de-DE" sz="1600" dirty="0">
                  <a:latin typeface="Arial" panose="020B0604020202020204" pitchFamily="34" charset="0"/>
                  <a:ea typeface="MS PGothic" pitchFamily="34" charset="-128"/>
                </a:rPr>
                <a:t>n = 410</a:t>
              </a:r>
            </a:p>
          </p:txBody>
        </p:sp>
      </p:grpSp>
      <p:sp>
        <p:nvSpPr>
          <p:cNvPr id="72710" name="Text Box 12"/>
          <p:cNvSpPr txBox="1">
            <a:spLocks noChangeArrowheads="1"/>
          </p:cNvSpPr>
          <p:nvPr/>
        </p:nvSpPr>
        <p:spPr bwMode="auto">
          <a:xfrm>
            <a:off x="3608388" y="4364038"/>
            <a:ext cx="123031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Clr>
                <a:srgbClr val="CCFFFF"/>
              </a:buClr>
            </a:pPr>
            <a:r>
              <a:rPr lang="de-DE" b="1" dirty="0">
                <a:latin typeface="Arial" panose="020B0604020202020204" pitchFamily="34" charset="0"/>
                <a:ea typeface="MS PGothic" pitchFamily="34" charset="-128"/>
              </a:rPr>
              <a:t>Standard</a:t>
            </a:r>
          </a:p>
        </p:txBody>
      </p:sp>
      <p:sp>
        <p:nvSpPr>
          <p:cNvPr id="72711" name="Text Box 13"/>
          <p:cNvSpPr txBox="1">
            <a:spLocks noChangeArrowheads="1"/>
          </p:cNvSpPr>
          <p:nvPr/>
        </p:nvSpPr>
        <p:spPr bwMode="auto">
          <a:xfrm>
            <a:off x="3608388" y="2451100"/>
            <a:ext cx="1365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Clr>
                <a:srgbClr val="CCFFFF"/>
              </a:buClr>
            </a:pPr>
            <a:r>
              <a:rPr lang="de-DE" b="1" dirty="0">
                <a:latin typeface="Arial" panose="020B0604020202020204" pitchFamily="34" charset="0"/>
                <a:ea typeface="MS PGothic" pitchFamily="34" charset="-128"/>
              </a:rPr>
              <a:t>Study arm</a:t>
            </a:r>
          </a:p>
        </p:txBody>
      </p:sp>
      <p:grpSp>
        <p:nvGrpSpPr>
          <p:cNvPr id="72712" name="Group 14"/>
          <p:cNvGrpSpPr>
            <a:grpSpLocks/>
          </p:cNvGrpSpPr>
          <p:nvPr/>
        </p:nvGrpSpPr>
        <p:grpSpPr bwMode="auto">
          <a:xfrm>
            <a:off x="179388" y="2924176"/>
            <a:ext cx="2555875" cy="2846388"/>
            <a:chOff x="86" y="2069"/>
            <a:chExt cx="1648" cy="1793"/>
          </a:xfrm>
        </p:grpSpPr>
        <p:sp>
          <p:nvSpPr>
            <p:cNvPr id="72725" name="Rectangle 15"/>
            <p:cNvSpPr>
              <a:spLocks noChangeArrowheads="1"/>
            </p:cNvSpPr>
            <p:nvPr/>
          </p:nvSpPr>
          <p:spPr bwMode="auto">
            <a:xfrm>
              <a:off x="158" y="2257"/>
              <a:ext cx="1576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187325" indent="-187325" defTabSz="746125" eaLnBrk="0" hangingPunct="0">
                <a:buClr>
                  <a:schemeClr val="tx1"/>
                </a:buClr>
                <a:buFont typeface="Wingdings" pitchFamily="2" charset="2"/>
                <a:buChar char="§"/>
                <a:tabLst>
                  <a:tab pos="174625" algn="l"/>
                </a:tabLst>
              </a:pPr>
              <a:r>
                <a:rPr lang="de-DE" sz="1600" dirty="0">
                  <a:ea typeface="MS PGothic" pitchFamily="34" charset="-128"/>
                </a:rPr>
                <a:t>Relapsed OC </a:t>
              </a:r>
              <a:r>
                <a:rPr lang="de-DE" sz="1600" dirty="0" smtClean="0">
                  <a:ea typeface="MS PGothic" pitchFamily="34" charset="-128"/>
                </a:rPr>
                <a:t>&gt;6 </a:t>
              </a:r>
              <a:r>
                <a:rPr lang="de-DE" sz="1600" dirty="0">
                  <a:ea typeface="MS PGothic" pitchFamily="34" charset="-128"/>
                </a:rPr>
                <a:t>/ &gt;12 months after platinum</a:t>
              </a:r>
            </a:p>
          </p:txBody>
        </p:sp>
        <p:sp>
          <p:nvSpPr>
            <p:cNvPr id="72726" name="Rectangle 16"/>
            <p:cNvSpPr>
              <a:spLocks noChangeArrowheads="1"/>
            </p:cNvSpPr>
            <p:nvPr/>
          </p:nvSpPr>
          <p:spPr bwMode="auto">
            <a:xfrm>
              <a:off x="258" y="2069"/>
              <a:ext cx="757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746125" eaLnBrk="0" hangingPunct="0">
                <a:buClr>
                  <a:srgbClr val="CCFFFF"/>
                </a:buClr>
              </a:pPr>
              <a:r>
                <a:rPr lang="de-DE" sz="1600" b="1">
                  <a:ea typeface="MS PGothic" pitchFamily="34" charset="-128"/>
                </a:rPr>
                <a:t>802 patients</a:t>
              </a:r>
            </a:p>
          </p:txBody>
        </p:sp>
        <p:sp>
          <p:nvSpPr>
            <p:cNvPr id="72727" name="Text Box 17"/>
            <p:cNvSpPr txBox="1">
              <a:spLocks noChangeArrowheads="1"/>
            </p:cNvSpPr>
            <p:nvPr/>
          </p:nvSpPr>
          <p:spPr bwMode="auto">
            <a:xfrm>
              <a:off x="95" y="2576"/>
              <a:ext cx="1395" cy="8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buClr>
                  <a:schemeClr val="tx1"/>
                </a:buClr>
                <a:buFont typeface="Wingdings" pitchFamily="2" charset="2"/>
                <a:buChar char="§"/>
                <a:tabLst>
                  <a:tab pos="174625" algn="l"/>
                </a:tabLst>
              </a:pPr>
              <a:r>
                <a:rPr lang="de-DE" sz="1600" dirty="0">
                  <a:solidFill>
                    <a:srgbClr val="CCECFF"/>
                  </a:solidFill>
                  <a:latin typeface="Arial" panose="020B0604020202020204" pitchFamily="34" charset="0"/>
                  <a:ea typeface="MS PGothic" pitchFamily="34" charset="-128"/>
                </a:rPr>
                <a:t>	</a:t>
              </a:r>
              <a:r>
                <a:rPr lang="de-DE" sz="1600" dirty="0">
                  <a:latin typeface="Arial" panose="020B0604020202020204" pitchFamily="34" charset="0"/>
                  <a:ea typeface="MS PGothic" pitchFamily="34" charset="-128"/>
                </a:rPr>
                <a:t>1 </a:t>
              </a:r>
              <a:r>
                <a:rPr lang="de-DE" sz="1600" dirty="0" smtClean="0">
                  <a:latin typeface="Arial" panose="020B0604020202020204" pitchFamily="34" charset="0"/>
                  <a:ea typeface="MS PGothic" pitchFamily="34" charset="-128"/>
                </a:rPr>
                <a:t>prior </a:t>
              </a:r>
              <a:r>
                <a:rPr lang="de-DE" sz="1600" dirty="0">
                  <a:latin typeface="Arial" panose="020B0604020202020204" pitchFamily="34" charset="0"/>
                  <a:ea typeface="MS PGothic" pitchFamily="34" charset="-128"/>
                </a:rPr>
                <a:t>regimen with</a:t>
              </a:r>
            </a:p>
            <a:p>
              <a:pPr eaLnBrk="0" hangingPunct="0">
                <a:buClr>
                  <a:schemeClr val="tx1"/>
                </a:buClr>
                <a:tabLst>
                  <a:tab pos="174625" algn="l"/>
                </a:tabLst>
              </a:pPr>
              <a:r>
                <a:rPr lang="de-DE" sz="1600" dirty="0">
                  <a:latin typeface="Arial" panose="020B0604020202020204" pitchFamily="34" charset="0"/>
                  <a:ea typeface="MS PGothic" pitchFamily="34" charset="-128"/>
                </a:rPr>
                <a:t>   platinum (Italy)</a:t>
              </a:r>
            </a:p>
            <a:p>
              <a:pPr eaLnBrk="0" hangingPunct="0">
                <a:buClr>
                  <a:schemeClr val="tx1"/>
                </a:buClr>
                <a:tabLst>
                  <a:tab pos="174625" algn="l"/>
                </a:tabLst>
              </a:pPr>
              <a:r>
                <a:rPr lang="de-DE" sz="1600" dirty="0">
                  <a:solidFill>
                    <a:srgbClr val="CCECFF"/>
                  </a:solidFill>
                  <a:latin typeface="Arial" panose="020B0604020202020204" pitchFamily="34" charset="0"/>
                  <a:ea typeface="MS PGothic" pitchFamily="34" charset="-128"/>
                </a:rPr>
                <a:t>   </a:t>
              </a:r>
              <a:r>
                <a:rPr lang="de-DE" sz="1600" dirty="0">
                  <a:latin typeface="Arial" panose="020B0604020202020204" pitchFamily="34" charset="0"/>
                  <a:ea typeface="MS PGothic" pitchFamily="34" charset="-128"/>
                </a:rPr>
                <a:t>or</a:t>
              </a:r>
            </a:p>
            <a:p>
              <a:pPr eaLnBrk="0" hangingPunct="0">
                <a:buClr>
                  <a:schemeClr val="tx1"/>
                </a:buClr>
                <a:tabLst>
                  <a:tab pos="174625" algn="l"/>
                </a:tabLst>
              </a:pPr>
              <a:r>
                <a:rPr lang="de-DE" sz="1600" dirty="0">
                  <a:latin typeface="Arial" panose="020B0604020202020204" pitchFamily="34" charset="0"/>
                  <a:ea typeface="MS PGothic" pitchFamily="34" charset="-128"/>
                </a:rPr>
                <a:t>   </a:t>
              </a:r>
              <a:r>
                <a:rPr lang="de-DE" sz="1600" dirty="0" smtClean="0">
                  <a:latin typeface="Arial" panose="020B0604020202020204" pitchFamily="34" charset="0"/>
                  <a:ea typeface="MS PGothic" pitchFamily="34" charset="-128"/>
                </a:rPr>
                <a:t>platinum-paclitaxel</a:t>
              </a:r>
              <a:endParaRPr lang="de-DE" sz="1600" dirty="0">
                <a:latin typeface="Arial" panose="020B0604020202020204" pitchFamily="34" charset="0"/>
                <a:ea typeface="MS PGothic" pitchFamily="34" charset="-128"/>
              </a:endParaRPr>
            </a:p>
            <a:p>
              <a:pPr eaLnBrk="0" hangingPunct="0">
                <a:buClr>
                  <a:schemeClr val="tx1"/>
                </a:buClr>
                <a:tabLst>
                  <a:tab pos="174625" algn="l"/>
                </a:tabLst>
              </a:pPr>
              <a:r>
                <a:rPr lang="de-DE" sz="1600" dirty="0">
                  <a:latin typeface="Arial" panose="020B0604020202020204" pitchFamily="34" charset="0"/>
                  <a:ea typeface="MS PGothic" pitchFamily="34" charset="-128"/>
                </a:rPr>
                <a:t>   (Germany)</a:t>
              </a:r>
            </a:p>
          </p:txBody>
        </p:sp>
        <p:sp>
          <p:nvSpPr>
            <p:cNvPr id="72728" name="Text Box 18"/>
            <p:cNvSpPr txBox="1">
              <a:spLocks noChangeArrowheads="1"/>
            </p:cNvSpPr>
            <p:nvPr/>
          </p:nvSpPr>
          <p:spPr bwMode="auto">
            <a:xfrm>
              <a:off x="86" y="3401"/>
              <a:ext cx="1643" cy="4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60000"/>
                </a:lnSpc>
                <a:buClr>
                  <a:schemeClr val="tx1"/>
                </a:buClr>
                <a:buFont typeface="Wingdings" pitchFamily="2" charset="2"/>
                <a:buNone/>
                <a:tabLst>
                  <a:tab pos="174625" algn="l"/>
                </a:tabLst>
              </a:pPr>
              <a:r>
                <a:rPr lang="de-DE" sz="1600" dirty="0">
                  <a:latin typeface="Arial" panose="020B0604020202020204" pitchFamily="34" charset="0"/>
                  <a:ea typeface="MS PGothic" pitchFamily="34" charset="-128"/>
                </a:rPr>
                <a:t>   or</a:t>
              </a:r>
            </a:p>
            <a:p>
              <a:pPr eaLnBrk="0" hangingPunct="0">
                <a:buClr>
                  <a:schemeClr val="tx1"/>
                </a:buClr>
                <a:buFont typeface="Wingdings" pitchFamily="2" charset="2"/>
                <a:buNone/>
                <a:tabLst>
                  <a:tab pos="174625" algn="l"/>
                </a:tabLst>
              </a:pPr>
              <a:r>
                <a:rPr lang="de-DE" sz="1600" dirty="0">
                  <a:latin typeface="Arial" panose="020B0604020202020204" pitchFamily="34" charset="0"/>
                  <a:ea typeface="MS PGothic" pitchFamily="34" charset="-128"/>
                </a:rPr>
                <a:t>   at least 1 prior </a:t>
              </a:r>
              <a:r>
                <a:rPr lang="de-DE" sz="1600" dirty="0" smtClean="0">
                  <a:latin typeface="Arial" panose="020B0604020202020204" pitchFamily="34" charset="0"/>
                  <a:ea typeface="MS PGothic" pitchFamily="34" charset="-128"/>
                </a:rPr>
                <a:t>platinum</a:t>
              </a:r>
              <a:endParaRPr lang="de-DE" sz="1600" dirty="0">
                <a:latin typeface="Arial" panose="020B0604020202020204" pitchFamily="34" charset="0"/>
                <a:ea typeface="MS PGothic" pitchFamily="34" charset="-128"/>
              </a:endParaRPr>
            </a:p>
            <a:p>
              <a:pPr eaLnBrk="0" hangingPunct="0">
                <a:buClr>
                  <a:srgbClr val="CCFFFF"/>
                </a:buClr>
                <a:tabLst>
                  <a:tab pos="174625" algn="l"/>
                </a:tabLst>
              </a:pPr>
              <a:r>
                <a:rPr lang="de-DE" sz="1600" dirty="0">
                  <a:latin typeface="Arial" panose="020B0604020202020204" pitchFamily="34" charset="0"/>
                  <a:ea typeface="MS PGothic" pitchFamily="34" charset="-128"/>
                </a:rPr>
                <a:t>   regimen (UK)</a:t>
              </a:r>
            </a:p>
          </p:txBody>
        </p:sp>
      </p:grpSp>
      <p:grpSp>
        <p:nvGrpSpPr>
          <p:cNvPr id="72714" name="Group 20"/>
          <p:cNvGrpSpPr>
            <a:grpSpLocks/>
          </p:cNvGrpSpPr>
          <p:nvPr/>
        </p:nvGrpSpPr>
        <p:grpSpPr bwMode="auto">
          <a:xfrm>
            <a:off x="5648325" y="2555875"/>
            <a:ext cx="3165475" cy="1296988"/>
            <a:chOff x="3379" y="1661"/>
            <a:chExt cx="2041" cy="817"/>
          </a:xfrm>
        </p:grpSpPr>
        <p:sp>
          <p:nvSpPr>
            <p:cNvPr id="72723" name="Rectangle 21"/>
            <p:cNvSpPr>
              <a:spLocks noChangeArrowheads="1"/>
            </p:cNvSpPr>
            <p:nvPr/>
          </p:nvSpPr>
          <p:spPr bwMode="auto">
            <a:xfrm>
              <a:off x="3515" y="1751"/>
              <a:ext cx="1814" cy="6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defTabSz="746125" eaLnBrk="0" hangingPunct="0">
                <a:buClr>
                  <a:srgbClr val="CCFFFF"/>
                </a:buClr>
              </a:pPr>
              <a:r>
                <a:rPr lang="de-DE" sz="1600" dirty="0">
                  <a:latin typeface="Arial" panose="020B0604020202020204" pitchFamily="34" charset="0"/>
                  <a:ea typeface="MS PGothic" pitchFamily="34" charset="-128"/>
                </a:rPr>
                <a:t>Paclitaxel 175-185 mg/m² (3h)</a:t>
              </a:r>
            </a:p>
            <a:p>
              <a:pPr algn="ctr" defTabSz="746125" eaLnBrk="0" hangingPunct="0">
                <a:buClr>
                  <a:srgbClr val="CCFFFF"/>
                </a:buClr>
              </a:pPr>
              <a:r>
                <a:rPr lang="de-DE" sz="1600" dirty="0">
                  <a:latin typeface="Arial" panose="020B0604020202020204" pitchFamily="34" charset="0"/>
                  <a:ea typeface="MS PGothic" pitchFamily="34" charset="-128"/>
                </a:rPr>
                <a:t>+</a:t>
              </a:r>
            </a:p>
            <a:p>
              <a:pPr algn="ctr" defTabSz="746125" eaLnBrk="0" hangingPunct="0">
                <a:buClr>
                  <a:srgbClr val="CCFFFF"/>
                </a:buClr>
              </a:pPr>
              <a:r>
                <a:rPr lang="de-DE" sz="1600" dirty="0">
                  <a:latin typeface="Arial" panose="020B0604020202020204" pitchFamily="34" charset="0"/>
                  <a:ea typeface="MS PGothic" pitchFamily="34" charset="-128"/>
                </a:rPr>
                <a:t>Carboplatin AUC 5-6</a:t>
              </a:r>
            </a:p>
            <a:p>
              <a:pPr algn="ctr" defTabSz="746125" eaLnBrk="0" hangingPunct="0">
                <a:buClr>
                  <a:srgbClr val="CCFFFF"/>
                </a:buClr>
              </a:pPr>
              <a:r>
                <a:rPr lang="de-DE" sz="1600" dirty="0">
                  <a:latin typeface="Arial" panose="020B0604020202020204" pitchFamily="34" charset="0"/>
                  <a:ea typeface="MS PGothic" pitchFamily="34" charset="-128"/>
                </a:rPr>
                <a:t>or Cisplatin (10%)</a:t>
              </a:r>
            </a:p>
          </p:txBody>
        </p:sp>
        <p:sp>
          <p:nvSpPr>
            <p:cNvPr id="72724" name="Rectangle 22"/>
            <p:cNvSpPr>
              <a:spLocks noChangeArrowheads="1"/>
            </p:cNvSpPr>
            <p:nvPr/>
          </p:nvSpPr>
          <p:spPr bwMode="auto">
            <a:xfrm>
              <a:off x="3379" y="1661"/>
              <a:ext cx="2041" cy="8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000">
                <a:ea typeface="MS PGothic" pitchFamily="34" charset="-128"/>
              </a:endParaRPr>
            </a:p>
          </p:txBody>
        </p:sp>
      </p:grpSp>
      <p:grpSp>
        <p:nvGrpSpPr>
          <p:cNvPr id="72715" name="Group 23"/>
          <p:cNvGrpSpPr>
            <a:grpSpLocks/>
          </p:cNvGrpSpPr>
          <p:nvPr/>
        </p:nvGrpSpPr>
        <p:grpSpPr bwMode="auto">
          <a:xfrm>
            <a:off x="5648325" y="4256088"/>
            <a:ext cx="3165475" cy="1584325"/>
            <a:chOff x="3515" y="2732"/>
            <a:chExt cx="2041" cy="998"/>
          </a:xfrm>
        </p:grpSpPr>
        <p:sp>
          <p:nvSpPr>
            <p:cNvPr id="72721" name="Rectangle 24"/>
            <p:cNvSpPr>
              <a:spLocks noChangeArrowheads="1"/>
            </p:cNvSpPr>
            <p:nvPr/>
          </p:nvSpPr>
          <p:spPr bwMode="auto">
            <a:xfrm>
              <a:off x="3716" y="2854"/>
              <a:ext cx="1783" cy="7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defTabSz="746125" eaLnBrk="0" hangingPunct="0">
                <a:lnSpc>
                  <a:spcPct val="120000"/>
                </a:lnSpc>
                <a:buClr>
                  <a:srgbClr val="CCFFFF"/>
                </a:buClr>
              </a:pPr>
              <a:r>
                <a:rPr lang="de-DE" sz="1600" dirty="0">
                  <a:latin typeface="Arial" panose="020B0604020202020204" pitchFamily="34" charset="0"/>
                  <a:ea typeface="MS PGothic" pitchFamily="34" charset="-128"/>
                </a:rPr>
                <a:t>Platin </a:t>
              </a:r>
              <a:r>
                <a:rPr lang="de-DE" sz="1600" u="sng" dirty="0">
                  <a:latin typeface="Arial" panose="020B0604020202020204" pitchFamily="34" charset="0"/>
                  <a:ea typeface="MS PGothic" pitchFamily="34" charset="-128"/>
                </a:rPr>
                <a:t>without</a:t>
              </a:r>
              <a:r>
                <a:rPr lang="de-DE" sz="1600" dirty="0">
                  <a:latin typeface="Arial" panose="020B0604020202020204" pitchFamily="34" charset="0"/>
                  <a:ea typeface="MS PGothic" pitchFamily="34" charset="-128"/>
                </a:rPr>
                <a:t> </a:t>
              </a:r>
              <a:r>
                <a:rPr lang="de-DE" sz="1600" dirty="0" smtClean="0">
                  <a:latin typeface="Arial" panose="020B0604020202020204" pitchFamily="34" charset="0"/>
                  <a:ea typeface="MS PGothic" pitchFamily="34" charset="-128"/>
                </a:rPr>
                <a:t>paclitaxel</a:t>
              </a:r>
              <a:endParaRPr lang="de-DE" sz="1600" dirty="0">
                <a:latin typeface="Arial" panose="020B0604020202020204" pitchFamily="34" charset="0"/>
                <a:ea typeface="MS PGothic" pitchFamily="34" charset="-128"/>
              </a:endParaRPr>
            </a:p>
            <a:p>
              <a:pPr defTabSz="746125" eaLnBrk="0" hangingPunct="0">
                <a:lnSpc>
                  <a:spcPct val="120000"/>
                </a:lnSpc>
                <a:buClr>
                  <a:schemeClr val="tx1"/>
                </a:buClr>
                <a:buFont typeface="Wingdings" pitchFamily="2" charset="2"/>
                <a:buChar char="§"/>
              </a:pPr>
              <a:r>
                <a:rPr lang="de-DE" sz="1600" dirty="0">
                  <a:latin typeface="Arial" panose="020B0604020202020204" pitchFamily="34" charset="0"/>
                  <a:ea typeface="MS PGothic" pitchFamily="34" charset="-128"/>
                </a:rPr>
                <a:t> Carboplatin mono (71%)</a:t>
              </a:r>
            </a:p>
            <a:p>
              <a:pPr defTabSz="746125" eaLnBrk="0" hangingPunct="0">
                <a:lnSpc>
                  <a:spcPct val="120000"/>
                </a:lnSpc>
                <a:buClr>
                  <a:schemeClr val="tx1"/>
                </a:buClr>
                <a:buFont typeface="Wingdings" pitchFamily="2" charset="2"/>
                <a:buChar char="§"/>
              </a:pPr>
              <a:r>
                <a:rPr lang="de-DE" sz="1600" dirty="0">
                  <a:latin typeface="Arial" panose="020B0604020202020204" pitchFamily="34" charset="0"/>
                  <a:ea typeface="MS PGothic" pitchFamily="34" charset="-128"/>
                </a:rPr>
                <a:t> Cisplatin mono (2%)</a:t>
              </a:r>
            </a:p>
            <a:p>
              <a:pPr defTabSz="746125" eaLnBrk="0" hangingPunct="0">
                <a:lnSpc>
                  <a:spcPct val="120000"/>
                </a:lnSpc>
                <a:buClr>
                  <a:schemeClr val="tx1"/>
                </a:buClr>
                <a:buFont typeface="Wingdings" pitchFamily="2" charset="2"/>
                <a:buChar char="§"/>
              </a:pPr>
              <a:r>
                <a:rPr lang="de-DE" sz="1600" dirty="0">
                  <a:latin typeface="Arial" panose="020B0604020202020204" pitchFamily="34" charset="0"/>
                  <a:ea typeface="MS PGothic" pitchFamily="34" charset="-128"/>
                </a:rPr>
                <a:t> Other platin regimens (27%)</a:t>
              </a:r>
            </a:p>
          </p:txBody>
        </p:sp>
        <p:sp>
          <p:nvSpPr>
            <p:cNvPr id="72722" name="Rectangle 25"/>
            <p:cNvSpPr>
              <a:spLocks noChangeArrowheads="1"/>
            </p:cNvSpPr>
            <p:nvPr/>
          </p:nvSpPr>
          <p:spPr bwMode="auto">
            <a:xfrm>
              <a:off x="3515" y="2732"/>
              <a:ext cx="2041" cy="9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sz="2000">
                <a:ea typeface="MS PGothic" pitchFamily="34" charset="-128"/>
              </a:endParaRPr>
            </a:p>
          </p:txBody>
        </p:sp>
      </p:grpSp>
      <p:pic>
        <p:nvPicPr>
          <p:cNvPr id="72717" name="Picture 27"/>
          <p:cNvPicPr>
            <a:picLocks noChangeAspect="1" noChangeArrowheads="1"/>
          </p:cNvPicPr>
          <p:nvPr/>
        </p:nvPicPr>
        <p:blipFill>
          <a:blip r:embed="rId2" cstate="print"/>
          <a:srcRect t="34372"/>
          <a:stretch>
            <a:fillRect/>
          </a:stretch>
        </p:blipFill>
        <p:spPr bwMode="auto">
          <a:xfrm>
            <a:off x="773906" y="424655"/>
            <a:ext cx="8129587" cy="149145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72718" name="Picture 28"/>
          <p:cNvPicPr>
            <a:picLocks noChangeAspect="1" noChangeArrowheads="1"/>
          </p:cNvPicPr>
          <p:nvPr/>
        </p:nvPicPr>
        <p:blipFill>
          <a:blip r:embed="rId3" cstate="print"/>
          <a:srcRect b="60776"/>
          <a:stretch>
            <a:fillRect/>
          </a:stretch>
        </p:blipFill>
        <p:spPr bwMode="auto">
          <a:xfrm>
            <a:off x="5676900" y="1412875"/>
            <a:ext cx="3071813" cy="18891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268317" name="Text Box 29"/>
          <p:cNvSpPr txBox="1">
            <a:spLocks noChangeArrowheads="1"/>
          </p:cNvSpPr>
          <p:nvPr/>
        </p:nvSpPr>
        <p:spPr bwMode="auto">
          <a:xfrm>
            <a:off x="231775" y="141288"/>
            <a:ext cx="3322638" cy="369887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b="1" dirty="0" err="1">
                <a:solidFill>
                  <a:schemeClr val="folHlink"/>
                </a:solidFill>
                <a:latin typeface="Comic Sans MS" pitchFamily="66" charset="0"/>
                <a:cs typeface="Arial" pitchFamily="34" charset="0"/>
              </a:rPr>
              <a:t>No</a:t>
            </a:r>
            <a:r>
              <a:rPr lang="de-DE" b="1" dirty="0">
                <a:solidFill>
                  <a:schemeClr val="folHlink"/>
                </a:solidFill>
                <a:latin typeface="Comic Sans MS" pitchFamily="66" charset="0"/>
                <a:cs typeface="Arial" pitchFamily="34" charset="0"/>
              </a:rPr>
              <a:t>. 1: Platinum </a:t>
            </a:r>
            <a:r>
              <a:rPr lang="de-DE" b="1" dirty="0" err="1">
                <a:solidFill>
                  <a:schemeClr val="folHlink"/>
                </a:solidFill>
                <a:latin typeface="Comic Sans MS" pitchFamily="66" charset="0"/>
                <a:cs typeface="Arial" pitchFamily="34" charset="0"/>
              </a:rPr>
              <a:t>combination</a:t>
            </a:r>
            <a:endParaRPr lang="de-DE" b="1" dirty="0">
              <a:solidFill>
                <a:schemeClr val="folHlink"/>
              </a:solidFill>
              <a:latin typeface="Comic Sans MS" pitchFamily="66" charset="0"/>
              <a:cs typeface="Arial" pitchFamily="34" charset="0"/>
            </a:endParaRPr>
          </a:p>
        </p:txBody>
      </p:sp>
      <p:sp>
        <p:nvSpPr>
          <p:cNvPr id="29" name="Text Box 13"/>
          <p:cNvSpPr txBox="1">
            <a:spLocks noChangeArrowheads="1"/>
          </p:cNvSpPr>
          <p:nvPr/>
        </p:nvSpPr>
        <p:spPr bwMode="auto">
          <a:xfrm>
            <a:off x="468313" y="6237288"/>
            <a:ext cx="4464050" cy="4064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spcBef>
                <a:spcPct val="20000"/>
              </a:spcBef>
              <a:buFont typeface="Webdings" pitchFamily="18" charset="2"/>
              <a:buNone/>
              <a:defRPr/>
            </a:pPr>
            <a:r>
              <a:rPr lang="de-DE" sz="1200" dirty="0" smtClean="0">
                <a:ea typeface="MS PGothic" pitchFamily="34" charset="-128"/>
              </a:rPr>
              <a:t>The ICON and AGO Collaborators.</a:t>
            </a:r>
          </a:p>
          <a:p>
            <a:pPr>
              <a:spcBef>
                <a:spcPct val="20000"/>
              </a:spcBef>
              <a:buFont typeface="Webdings" pitchFamily="18" charset="2"/>
              <a:buNone/>
              <a:defRPr/>
            </a:pPr>
            <a:r>
              <a:rPr lang="de-DE" sz="1200" dirty="0" smtClean="0">
                <a:ea typeface="MS PGothic" pitchFamily="34" charset="-128"/>
              </a:rPr>
              <a:t>Parmar MK, et al. </a:t>
            </a:r>
            <a:r>
              <a:rPr lang="de-DE" sz="1200" i="1" dirty="0" smtClean="0">
                <a:ea typeface="MS PGothic" pitchFamily="34" charset="-128"/>
              </a:rPr>
              <a:t>Lancet</a:t>
            </a:r>
            <a:r>
              <a:rPr lang="de-DE" sz="1200" dirty="0" smtClean="0">
                <a:ea typeface="MS PGothic" pitchFamily="34" charset="-128"/>
              </a:rPr>
              <a:t>. 2003;361(9375):2099-2106.</a:t>
            </a:r>
          </a:p>
        </p:txBody>
      </p:sp>
      <p:sp>
        <p:nvSpPr>
          <p:cNvPr id="72713" name="Text Box 19"/>
          <p:cNvSpPr txBox="1">
            <a:spLocks noChangeArrowheads="1"/>
          </p:cNvSpPr>
          <p:nvPr/>
        </p:nvSpPr>
        <p:spPr bwMode="auto">
          <a:xfrm>
            <a:off x="2833688" y="1858961"/>
            <a:ext cx="492125" cy="44561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buClr>
                <a:srgbClr val="CCFFFF"/>
              </a:buClr>
            </a:pPr>
            <a:r>
              <a:rPr lang="de-DE" sz="2200" b="1" dirty="0">
                <a:latin typeface="Arial" panose="020B0604020202020204" pitchFamily="34" charset="0"/>
                <a:ea typeface="MS PGothic" pitchFamily="34" charset="-128"/>
              </a:rPr>
              <a:t>R</a:t>
            </a:r>
            <a:br>
              <a:rPr lang="de-DE" sz="2200" b="1" dirty="0">
                <a:latin typeface="Arial" panose="020B0604020202020204" pitchFamily="34" charset="0"/>
                <a:ea typeface="MS PGothic" pitchFamily="34" charset="-128"/>
              </a:rPr>
            </a:br>
            <a:r>
              <a:rPr lang="de-DE" sz="2200" b="1" dirty="0">
                <a:latin typeface="Arial" panose="020B0604020202020204" pitchFamily="34" charset="0"/>
                <a:ea typeface="MS PGothic" pitchFamily="34" charset="-128"/>
              </a:rPr>
              <a:t>A</a:t>
            </a:r>
            <a:br>
              <a:rPr lang="de-DE" sz="2200" b="1" dirty="0">
                <a:latin typeface="Arial" panose="020B0604020202020204" pitchFamily="34" charset="0"/>
                <a:ea typeface="MS PGothic" pitchFamily="34" charset="-128"/>
              </a:rPr>
            </a:br>
            <a:r>
              <a:rPr lang="de-DE" sz="2200" b="1" dirty="0">
                <a:latin typeface="Arial" panose="020B0604020202020204" pitchFamily="34" charset="0"/>
                <a:ea typeface="MS PGothic" pitchFamily="34" charset="-128"/>
              </a:rPr>
              <a:t>N</a:t>
            </a:r>
            <a:br>
              <a:rPr lang="de-DE" sz="2200" b="1" dirty="0">
                <a:latin typeface="Arial" panose="020B0604020202020204" pitchFamily="34" charset="0"/>
                <a:ea typeface="MS PGothic" pitchFamily="34" charset="-128"/>
              </a:rPr>
            </a:br>
            <a:r>
              <a:rPr lang="de-DE" sz="2200" b="1" dirty="0">
                <a:latin typeface="Arial" panose="020B0604020202020204" pitchFamily="34" charset="0"/>
                <a:ea typeface="MS PGothic" pitchFamily="34" charset="-128"/>
              </a:rPr>
              <a:t>D</a:t>
            </a:r>
            <a:br>
              <a:rPr lang="de-DE" sz="2200" b="1" dirty="0">
                <a:latin typeface="Arial" panose="020B0604020202020204" pitchFamily="34" charset="0"/>
                <a:ea typeface="MS PGothic" pitchFamily="34" charset="-128"/>
              </a:rPr>
            </a:br>
            <a:r>
              <a:rPr lang="de-DE" sz="2200" b="1" dirty="0">
                <a:latin typeface="Arial" panose="020B0604020202020204" pitchFamily="34" charset="0"/>
                <a:ea typeface="MS PGothic" pitchFamily="34" charset="-128"/>
              </a:rPr>
              <a:t>O</a:t>
            </a:r>
            <a:br>
              <a:rPr lang="de-DE" sz="2200" b="1" dirty="0">
                <a:latin typeface="Arial" panose="020B0604020202020204" pitchFamily="34" charset="0"/>
                <a:ea typeface="MS PGothic" pitchFamily="34" charset="-128"/>
              </a:rPr>
            </a:br>
            <a:r>
              <a:rPr lang="de-DE" sz="2200" b="1" dirty="0">
                <a:latin typeface="Arial" panose="020B0604020202020204" pitchFamily="34" charset="0"/>
                <a:ea typeface="MS PGothic" pitchFamily="34" charset="-128"/>
              </a:rPr>
              <a:t>M</a:t>
            </a:r>
            <a:br>
              <a:rPr lang="de-DE" sz="2200" b="1" dirty="0">
                <a:latin typeface="Arial" panose="020B0604020202020204" pitchFamily="34" charset="0"/>
                <a:ea typeface="MS PGothic" pitchFamily="34" charset="-128"/>
              </a:rPr>
            </a:br>
            <a:r>
              <a:rPr lang="de-DE" sz="2200" b="1" dirty="0">
                <a:latin typeface="Arial" panose="020B0604020202020204" pitchFamily="34" charset="0"/>
                <a:ea typeface="MS PGothic" pitchFamily="34" charset="-128"/>
              </a:rPr>
              <a:t>I</a:t>
            </a:r>
            <a:br>
              <a:rPr lang="de-DE" sz="2200" b="1" dirty="0">
                <a:latin typeface="Arial" panose="020B0604020202020204" pitchFamily="34" charset="0"/>
                <a:ea typeface="MS PGothic" pitchFamily="34" charset="-128"/>
              </a:rPr>
            </a:br>
            <a:r>
              <a:rPr lang="de-DE" sz="2200" b="1" dirty="0">
                <a:latin typeface="Arial" panose="020B0604020202020204" pitchFamily="34" charset="0"/>
                <a:ea typeface="MS PGothic" pitchFamily="34" charset="-128"/>
              </a:rPr>
              <a:t>Z</a:t>
            </a:r>
            <a:br>
              <a:rPr lang="de-DE" sz="2200" b="1" dirty="0">
                <a:latin typeface="Arial" panose="020B0604020202020204" pitchFamily="34" charset="0"/>
                <a:ea typeface="MS PGothic" pitchFamily="34" charset="-128"/>
              </a:rPr>
            </a:br>
            <a:r>
              <a:rPr lang="de-DE" sz="2200" b="1" dirty="0">
                <a:latin typeface="Arial" panose="020B0604020202020204" pitchFamily="34" charset="0"/>
                <a:ea typeface="MS PGothic" pitchFamily="34" charset="-128"/>
              </a:rPr>
              <a:t>A</a:t>
            </a:r>
            <a:br>
              <a:rPr lang="de-DE" sz="2200" b="1" dirty="0">
                <a:latin typeface="Arial" panose="020B0604020202020204" pitchFamily="34" charset="0"/>
                <a:ea typeface="MS PGothic" pitchFamily="34" charset="-128"/>
              </a:rPr>
            </a:br>
            <a:r>
              <a:rPr lang="de-DE" sz="2200" b="1" dirty="0">
                <a:latin typeface="Arial" panose="020B0604020202020204" pitchFamily="34" charset="0"/>
                <a:ea typeface="MS PGothic" pitchFamily="34" charset="-128"/>
              </a:rPr>
              <a:t>T</a:t>
            </a:r>
            <a:br>
              <a:rPr lang="de-DE" sz="2200" b="1" dirty="0">
                <a:latin typeface="Arial" panose="020B0604020202020204" pitchFamily="34" charset="0"/>
                <a:ea typeface="MS PGothic" pitchFamily="34" charset="-128"/>
              </a:rPr>
            </a:br>
            <a:r>
              <a:rPr lang="de-DE" sz="2200" b="1" dirty="0">
                <a:latin typeface="Arial" panose="020B0604020202020204" pitchFamily="34" charset="0"/>
                <a:ea typeface="MS PGothic" pitchFamily="34" charset="-128"/>
              </a:rPr>
              <a:t>I</a:t>
            </a:r>
            <a:br>
              <a:rPr lang="de-DE" sz="2200" b="1" dirty="0">
                <a:latin typeface="Arial" panose="020B0604020202020204" pitchFamily="34" charset="0"/>
                <a:ea typeface="MS PGothic" pitchFamily="34" charset="-128"/>
              </a:rPr>
            </a:br>
            <a:r>
              <a:rPr lang="de-DE" sz="2200" b="1" dirty="0">
                <a:latin typeface="Arial" panose="020B0604020202020204" pitchFamily="34" charset="0"/>
                <a:ea typeface="MS PGothic" pitchFamily="34" charset="-128"/>
              </a:rPr>
              <a:t>O</a:t>
            </a:r>
            <a:br>
              <a:rPr lang="de-DE" sz="2200" b="1" dirty="0">
                <a:latin typeface="Arial" panose="020B0604020202020204" pitchFamily="34" charset="0"/>
                <a:ea typeface="MS PGothic" pitchFamily="34" charset="-128"/>
              </a:rPr>
            </a:br>
            <a:r>
              <a:rPr lang="de-DE" sz="2200" b="1" dirty="0">
                <a:latin typeface="Arial" panose="020B0604020202020204" pitchFamily="34" charset="0"/>
                <a:ea typeface="MS PGothic" pitchFamily="34" charset="-128"/>
              </a:rPr>
              <a:t>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285" name="Text Box 13"/>
          <p:cNvSpPr txBox="1">
            <a:spLocks noChangeArrowheads="1"/>
          </p:cNvSpPr>
          <p:nvPr/>
        </p:nvSpPr>
        <p:spPr bwMode="auto">
          <a:xfrm>
            <a:off x="468313" y="5975350"/>
            <a:ext cx="4464050" cy="4064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lIns="0" tIns="0" rIns="0" bIns="0"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spcBef>
                <a:spcPct val="20000"/>
              </a:spcBef>
              <a:buFont typeface="Webdings" pitchFamily="18" charset="2"/>
              <a:buNone/>
              <a:defRPr/>
            </a:pPr>
            <a:r>
              <a:rPr lang="de-DE" sz="1200" dirty="0" smtClean="0">
                <a:ea typeface="MS PGothic" pitchFamily="34" charset="-128"/>
              </a:rPr>
              <a:t>The ICON and AGO Collaborators.</a:t>
            </a:r>
          </a:p>
          <a:p>
            <a:pPr>
              <a:spcBef>
                <a:spcPct val="20000"/>
              </a:spcBef>
              <a:buFont typeface="Webdings" pitchFamily="18" charset="2"/>
              <a:buNone/>
              <a:defRPr/>
            </a:pPr>
            <a:r>
              <a:rPr lang="de-DE" sz="1200" dirty="0" smtClean="0">
                <a:ea typeface="MS PGothic" pitchFamily="34" charset="-128"/>
              </a:rPr>
              <a:t>Parmar MK, et al. </a:t>
            </a:r>
            <a:r>
              <a:rPr lang="de-DE" sz="1200" i="1" dirty="0" smtClean="0">
                <a:ea typeface="MS PGothic" pitchFamily="34" charset="-128"/>
              </a:rPr>
              <a:t>Lancet</a:t>
            </a:r>
            <a:r>
              <a:rPr lang="de-DE" sz="1200" dirty="0" smtClean="0">
                <a:ea typeface="MS PGothic" pitchFamily="34" charset="-128"/>
              </a:rPr>
              <a:t>. 2003;361(9375):2099-2106.</a:t>
            </a:r>
          </a:p>
        </p:txBody>
      </p:sp>
      <p:sp>
        <p:nvSpPr>
          <p:cNvPr id="73730" name="Rectangle 616"/>
          <p:cNvSpPr>
            <a:spLocks noChangeArrowheads="1"/>
          </p:cNvSpPr>
          <p:nvPr/>
        </p:nvSpPr>
        <p:spPr bwMode="auto">
          <a:xfrm>
            <a:off x="471488" y="184606"/>
            <a:ext cx="8277225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GB" sz="2800" b="1" dirty="0">
                <a:ea typeface="MS PGothic" pitchFamily="34" charset="-128"/>
              </a:rPr>
              <a:t>ICON4/AGO-OVAR 2.2 </a:t>
            </a:r>
            <a:br>
              <a:rPr lang="en-GB" sz="2800" b="1" dirty="0">
                <a:ea typeface="MS PGothic" pitchFamily="34" charset="-128"/>
              </a:rPr>
            </a:br>
            <a:r>
              <a:rPr lang="en-GB" sz="2800" b="1" dirty="0" smtClean="0">
                <a:ea typeface="MS PGothic" pitchFamily="34" charset="-128"/>
              </a:rPr>
              <a:t>Progression-Free </a:t>
            </a:r>
            <a:r>
              <a:rPr lang="en-GB" sz="2800" b="1" dirty="0">
                <a:ea typeface="MS PGothic" pitchFamily="34" charset="-128"/>
              </a:rPr>
              <a:t>and Overall Survival</a:t>
            </a:r>
          </a:p>
        </p:txBody>
      </p:sp>
      <p:pic>
        <p:nvPicPr>
          <p:cNvPr id="73731" name="Picture 4" descr="Bild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825" y="1052513"/>
            <a:ext cx="4681538" cy="3544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2" name="Picture 5" descr="Bild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1638" y="3068638"/>
            <a:ext cx="4794250" cy="3357562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346" name="Text Box 2"/>
          <p:cNvSpPr txBox="1">
            <a:spLocks noChangeArrowheads="1"/>
          </p:cNvSpPr>
          <p:nvPr/>
        </p:nvSpPr>
        <p:spPr bwMode="auto">
          <a:xfrm>
            <a:off x="3851275" y="1895475"/>
            <a:ext cx="533400" cy="3694113"/>
          </a:xfrm>
          <a:prstGeom prst="rect">
            <a:avLst/>
          </a:prstGeom>
          <a:solidFill>
            <a:schemeClr val="bg2">
              <a:lumMod val="75000"/>
            </a:schemeClr>
          </a:solidFill>
          <a:ln w="3175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defRPr/>
            </a:pPr>
            <a:r>
              <a:rPr lang="de-DE" sz="2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MS PGothic" pitchFamily="34" charset="-128"/>
              </a:rPr>
              <a:t>R</a:t>
            </a:r>
            <a:br>
              <a:rPr lang="de-DE" sz="2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MS PGothic" pitchFamily="34" charset="-128"/>
              </a:rPr>
            </a:br>
            <a:r>
              <a:rPr lang="de-DE" sz="2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MS PGothic" pitchFamily="34" charset="-128"/>
              </a:rPr>
              <a:t>A</a:t>
            </a:r>
            <a:br>
              <a:rPr lang="de-DE" sz="2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MS PGothic" pitchFamily="34" charset="-128"/>
              </a:rPr>
            </a:br>
            <a:r>
              <a:rPr lang="de-DE" sz="2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MS PGothic" pitchFamily="34" charset="-128"/>
              </a:rPr>
              <a:t>N</a:t>
            </a:r>
            <a:br>
              <a:rPr lang="de-DE" sz="2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MS PGothic" pitchFamily="34" charset="-128"/>
              </a:rPr>
            </a:br>
            <a:r>
              <a:rPr lang="de-DE" sz="2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MS PGothic" pitchFamily="34" charset="-128"/>
              </a:rPr>
              <a:t>D</a:t>
            </a:r>
            <a:br>
              <a:rPr lang="de-DE" sz="2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MS PGothic" pitchFamily="34" charset="-128"/>
              </a:rPr>
            </a:br>
            <a:r>
              <a:rPr lang="de-DE" sz="2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MS PGothic" pitchFamily="34" charset="-128"/>
              </a:rPr>
              <a:t>O</a:t>
            </a:r>
            <a:br>
              <a:rPr lang="de-DE" sz="2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MS PGothic" pitchFamily="34" charset="-128"/>
              </a:rPr>
            </a:br>
            <a:r>
              <a:rPr lang="de-DE" sz="2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MS PGothic" pitchFamily="34" charset="-128"/>
              </a:rPr>
              <a:t>M</a:t>
            </a:r>
            <a:br>
              <a:rPr lang="de-DE" sz="2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MS PGothic" pitchFamily="34" charset="-128"/>
              </a:rPr>
            </a:br>
            <a:r>
              <a:rPr lang="de-DE" sz="2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MS PGothic" pitchFamily="34" charset="-128"/>
              </a:rPr>
              <a:t>I</a:t>
            </a:r>
            <a:br>
              <a:rPr lang="de-DE" sz="2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MS PGothic" pitchFamily="34" charset="-128"/>
              </a:rPr>
            </a:br>
            <a:r>
              <a:rPr lang="de-DE" sz="2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MS PGothic" pitchFamily="34" charset="-128"/>
              </a:rPr>
              <a:t>Z</a:t>
            </a:r>
          </a:p>
          <a:p>
            <a:pPr algn="ctr">
              <a:lnSpc>
                <a:spcPct val="40000"/>
              </a:lnSpc>
              <a:spcBef>
                <a:spcPct val="50000"/>
              </a:spcBef>
              <a:defRPr/>
            </a:pPr>
            <a:r>
              <a:rPr lang="de-DE" sz="2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MS PGothic" pitchFamily="34" charset="-128"/>
              </a:rPr>
              <a:t>A</a:t>
            </a:r>
          </a:p>
          <a:p>
            <a:pPr algn="ctr">
              <a:lnSpc>
                <a:spcPct val="40000"/>
              </a:lnSpc>
              <a:spcBef>
                <a:spcPct val="50000"/>
              </a:spcBef>
              <a:defRPr/>
            </a:pPr>
            <a:r>
              <a:rPr lang="de-DE" sz="2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MS PGothic" pitchFamily="34" charset="-128"/>
              </a:rPr>
              <a:t>T</a:t>
            </a:r>
          </a:p>
          <a:p>
            <a:pPr algn="ctr">
              <a:lnSpc>
                <a:spcPct val="40000"/>
              </a:lnSpc>
              <a:spcBef>
                <a:spcPct val="50000"/>
              </a:spcBef>
              <a:defRPr/>
            </a:pPr>
            <a:r>
              <a:rPr lang="de-DE" sz="2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MS PGothic" pitchFamily="34" charset="-128"/>
              </a:rPr>
              <a:t>I</a:t>
            </a:r>
          </a:p>
          <a:p>
            <a:pPr algn="ctr">
              <a:lnSpc>
                <a:spcPct val="40000"/>
              </a:lnSpc>
              <a:spcBef>
                <a:spcPct val="50000"/>
              </a:spcBef>
              <a:defRPr/>
            </a:pPr>
            <a:r>
              <a:rPr lang="de-DE" sz="2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MS PGothic" pitchFamily="34" charset="-128"/>
              </a:rPr>
              <a:t>O</a:t>
            </a:r>
          </a:p>
          <a:p>
            <a:pPr algn="ctr">
              <a:lnSpc>
                <a:spcPct val="40000"/>
              </a:lnSpc>
              <a:spcBef>
                <a:spcPct val="50000"/>
              </a:spcBef>
              <a:defRPr/>
            </a:pPr>
            <a:r>
              <a:rPr lang="de-DE" sz="2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MS PGothic" pitchFamily="34" charset="-128"/>
              </a:rPr>
              <a:t>N</a:t>
            </a:r>
          </a:p>
        </p:txBody>
      </p:sp>
      <p:sp>
        <p:nvSpPr>
          <p:cNvPr id="1465347" name="Text Box 3"/>
          <p:cNvSpPr txBox="1">
            <a:spLocks noChangeArrowheads="1"/>
          </p:cNvSpPr>
          <p:nvPr/>
        </p:nvSpPr>
        <p:spPr bwMode="auto">
          <a:xfrm>
            <a:off x="5026025" y="2111375"/>
            <a:ext cx="3767138" cy="869950"/>
          </a:xfrm>
          <a:prstGeom prst="rect">
            <a:avLst/>
          </a:prstGeom>
          <a:solidFill>
            <a:schemeClr val="bg2">
              <a:lumMod val="75000"/>
            </a:schemeClr>
          </a:solidFill>
          <a:ln w="3175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de-DE" sz="1900" dirty="0" smtClean="0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</a:rPr>
              <a:t>Gemcitabine 1000 mg/m²  d 1+8</a:t>
            </a:r>
          </a:p>
          <a:p>
            <a:pPr>
              <a:spcBef>
                <a:spcPct val="50000"/>
              </a:spcBef>
              <a:defRPr/>
            </a:pPr>
            <a:r>
              <a:rPr lang="de-DE" sz="1900" dirty="0" smtClean="0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</a:rPr>
              <a:t>Carboplatin AUC </a:t>
            </a:r>
            <a:r>
              <a:rPr lang="de-DE" sz="1900" u="sng" dirty="0" smtClean="0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</a:rPr>
              <a:t>4</a:t>
            </a:r>
            <a:r>
              <a:rPr lang="de-DE" sz="1900" dirty="0" smtClean="0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</a:rPr>
              <a:t>  d 1</a:t>
            </a:r>
            <a:r>
              <a:rPr lang="de-DE" sz="2000" dirty="0" smtClean="0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</a:rPr>
              <a:t>  </a:t>
            </a:r>
          </a:p>
        </p:txBody>
      </p:sp>
      <p:sp>
        <p:nvSpPr>
          <p:cNvPr id="1465348" name="Text Box 4"/>
          <p:cNvSpPr txBox="1">
            <a:spLocks noChangeArrowheads="1"/>
          </p:cNvSpPr>
          <p:nvPr/>
        </p:nvSpPr>
        <p:spPr bwMode="auto">
          <a:xfrm>
            <a:off x="5041900" y="4225925"/>
            <a:ext cx="3751263" cy="410946"/>
          </a:xfrm>
          <a:prstGeom prst="rect">
            <a:avLst/>
          </a:prstGeom>
          <a:solidFill>
            <a:schemeClr val="bg2">
              <a:lumMod val="75000"/>
            </a:schemeClr>
          </a:solidFill>
          <a:ln w="3175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  <a:defRPr/>
            </a:pPr>
            <a:r>
              <a:rPr lang="de-DE" sz="1900" dirty="0" smtClean="0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</a:rPr>
              <a:t>Carboplatin AUC </a:t>
            </a:r>
            <a:r>
              <a:rPr lang="de-DE" sz="1900" u="sng" dirty="0" smtClean="0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</a:rPr>
              <a:t>5</a:t>
            </a:r>
            <a:r>
              <a:rPr lang="de-DE" sz="1900" dirty="0" smtClean="0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</a:rPr>
              <a:t>  d 1 </a:t>
            </a:r>
          </a:p>
        </p:txBody>
      </p:sp>
      <p:sp>
        <p:nvSpPr>
          <p:cNvPr id="1465349" name="Text Box 5"/>
          <p:cNvSpPr txBox="1">
            <a:spLocks noChangeArrowheads="1"/>
          </p:cNvSpPr>
          <p:nvPr/>
        </p:nvSpPr>
        <p:spPr bwMode="auto">
          <a:xfrm>
            <a:off x="6996113" y="2967038"/>
            <a:ext cx="1800225" cy="384721"/>
          </a:xfrm>
          <a:prstGeom prst="rect">
            <a:avLst/>
          </a:prstGeom>
          <a:solidFill>
            <a:schemeClr val="bg2">
              <a:lumMod val="75000"/>
            </a:schemeClr>
          </a:solidFill>
          <a:ln w="3175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de-DE" sz="1900" dirty="0" smtClean="0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</a:rPr>
              <a:t>q 21 x 6 (-10)</a:t>
            </a:r>
          </a:p>
        </p:txBody>
      </p:sp>
      <p:sp>
        <p:nvSpPr>
          <p:cNvPr id="74757" name="Text Box 6"/>
          <p:cNvSpPr txBox="1">
            <a:spLocks noChangeArrowheads="1"/>
          </p:cNvSpPr>
          <p:nvPr/>
        </p:nvSpPr>
        <p:spPr bwMode="auto">
          <a:xfrm>
            <a:off x="107950" y="1398588"/>
            <a:ext cx="3817938" cy="4681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Clr>
                <a:srgbClr val="FFCC00"/>
              </a:buClr>
              <a:buFontTx/>
              <a:buChar char="•"/>
              <a:tabLst>
                <a:tab pos="0" algn="l"/>
                <a:tab pos="187325" algn="l"/>
                <a:tab pos="622300" algn="l"/>
              </a:tabLst>
            </a:pPr>
            <a:r>
              <a:rPr lang="de-DE" sz="2000" dirty="0"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Recurrence &gt;6 months  after</a:t>
            </a:r>
          </a:p>
          <a:p>
            <a:pPr eaLnBrk="0" hangingPunct="0">
              <a:lnSpc>
                <a:spcPct val="50000"/>
              </a:lnSpc>
              <a:spcBef>
                <a:spcPct val="50000"/>
              </a:spcBef>
              <a:buClr>
                <a:srgbClr val="FFCC00"/>
              </a:buClr>
              <a:tabLst>
                <a:tab pos="0" algn="l"/>
                <a:tab pos="187325" algn="l"/>
                <a:tab pos="622300" algn="l"/>
              </a:tabLst>
            </a:pPr>
            <a:r>
              <a:rPr lang="de-DE" sz="2000" dirty="0"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  first-line therapy</a:t>
            </a:r>
          </a:p>
          <a:p>
            <a:pPr eaLnBrk="0" hangingPunct="0">
              <a:spcBef>
                <a:spcPct val="50000"/>
              </a:spcBef>
              <a:buClr>
                <a:srgbClr val="FFCC00"/>
              </a:buClr>
              <a:buFontTx/>
              <a:buChar char="•"/>
              <a:tabLst>
                <a:tab pos="0" algn="l"/>
                <a:tab pos="187325" algn="l"/>
                <a:tab pos="622300" algn="l"/>
              </a:tabLst>
            </a:pPr>
            <a:r>
              <a:rPr lang="de-DE" sz="2000" dirty="0"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At least evaluable disease</a:t>
            </a:r>
          </a:p>
          <a:p>
            <a:pPr eaLnBrk="0" hangingPunct="0">
              <a:spcBef>
                <a:spcPct val="50000"/>
              </a:spcBef>
              <a:buClr>
                <a:srgbClr val="FFCC00"/>
              </a:buClr>
              <a:buFontTx/>
              <a:buChar char="•"/>
              <a:tabLst>
                <a:tab pos="0" algn="l"/>
                <a:tab pos="187325" algn="l"/>
                <a:tab pos="622300" algn="l"/>
              </a:tabLst>
            </a:pPr>
            <a:r>
              <a:rPr lang="de-DE" sz="2000" dirty="0"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Strata:</a:t>
            </a:r>
          </a:p>
          <a:p>
            <a:pPr lvl="1" eaLnBrk="0" hangingPunct="0">
              <a:lnSpc>
                <a:spcPct val="90000"/>
              </a:lnSpc>
              <a:spcBef>
                <a:spcPct val="50000"/>
              </a:spcBef>
              <a:buClr>
                <a:srgbClr val="FFCC00"/>
              </a:buClr>
              <a:buFontTx/>
              <a:buChar char="•"/>
              <a:tabLst>
                <a:tab pos="0" algn="l"/>
                <a:tab pos="187325" algn="l"/>
                <a:tab pos="622300" algn="l"/>
              </a:tabLst>
            </a:pPr>
            <a:r>
              <a:rPr lang="de-DE" sz="2000" dirty="0"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  <a:sym typeface="Symbol" pitchFamily="18" charset="2"/>
              </a:rPr>
              <a:t> Platinum-free interval</a:t>
            </a:r>
            <a:r>
              <a:rPr lang="de-DE" sz="2000" dirty="0"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/>
            </a:r>
            <a:br>
              <a:rPr lang="de-DE" sz="2000" dirty="0"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</a:br>
            <a:r>
              <a:rPr lang="de-DE" sz="2000" dirty="0"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  (6-12 months, &gt;12 months)</a:t>
            </a:r>
          </a:p>
          <a:p>
            <a:pPr lvl="1" eaLnBrk="0" hangingPunct="0">
              <a:lnSpc>
                <a:spcPct val="90000"/>
              </a:lnSpc>
              <a:spcBef>
                <a:spcPct val="50000"/>
              </a:spcBef>
              <a:buClr>
                <a:srgbClr val="FFCC00"/>
              </a:buClr>
              <a:buFontTx/>
              <a:buChar char="•"/>
              <a:tabLst>
                <a:tab pos="0" algn="l"/>
                <a:tab pos="187325" algn="l"/>
                <a:tab pos="622300" algn="l"/>
              </a:tabLst>
            </a:pPr>
            <a:r>
              <a:rPr lang="de-DE" sz="2000" dirty="0"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First-line therapy</a:t>
            </a:r>
            <a:br>
              <a:rPr lang="de-DE" sz="2000" dirty="0"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</a:br>
            <a:r>
              <a:rPr lang="de-DE" sz="2000" dirty="0"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  (platinum +/- paclitaxel)</a:t>
            </a:r>
          </a:p>
          <a:p>
            <a:pPr lvl="1" eaLnBrk="0" hangingPunct="0">
              <a:lnSpc>
                <a:spcPct val="80000"/>
              </a:lnSpc>
              <a:spcBef>
                <a:spcPct val="50000"/>
              </a:spcBef>
              <a:buClr>
                <a:srgbClr val="FFCC00"/>
              </a:buClr>
              <a:tabLst>
                <a:tab pos="0" algn="l"/>
                <a:tab pos="187325" algn="l"/>
                <a:tab pos="622300" algn="l"/>
              </a:tabLst>
            </a:pPr>
            <a:r>
              <a:rPr lang="de-DE" sz="2000" dirty="0"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  </a:t>
            </a:r>
            <a:r>
              <a:rPr lang="de-DE" b="1" dirty="0">
                <a:solidFill>
                  <a:schemeClr val="folHlink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-&gt; 71% had prior taxane </a:t>
            </a:r>
          </a:p>
          <a:p>
            <a:pPr lvl="1" eaLnBrk="0" hangingPunct="0">
              <a:lnSpc>
                <a:spcPct val="40000"/>
              </a:lnSpc>
              <a:spcBef>
                <a:spcPct val="50000"/>
              </a:spcBef>
              <a:buClr>
                <a:srgbClr val="FFCC00"/>
              </a:buClr>
              <a:tabLst>
                <a:tab pos="0" algn="l"/>
                <a:tab pos="187325" algn="l"/>
                <a:tab pos="622300" algn="l"/>
              </a:tabLst>
            </a:pPr>
            <a:r>
              <a:rPr lang="de-DE" b="1" dirty="0">
                <a:solidFill>
                  <a:schemeClr val="folHlink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    (closer to SoA today)</a:t>
            </a:r>
          </a:p>
          <a:p>
            <a:pPr lvl="1" eaLnBrk="0" hangingPunct="0">
              <a:lnSpc>
                <a:spcPct val="90000"/>
              </a:lnSpc>
              <a:spcBef>
                <a:spcPct val="50000"/>
              </a:spcBef>
              <a:buClr>
                <a:srgbClr val="FFCC00"/>
              </a:buClr>
              <a:buFontTx/>
              <a:buChar char="•"/>
              <a:tabLst>
                <a:tab pos="0" algn="l"/>
                <a:tab pos="187325" algn="l"/>
                <a:tab pos="622300" algn="l"/>
              </a:tabLst>
            </a:pPr>
            <a:r>
              <a:rPr lang="de-DE" sz="2000" dirty="0"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	Measurable vs evaluable 	disease</a:t>
            </a:r>
          </a:p>
        </p:txBody>
      </p:sp>
      <p:sp>
        <p:nvSpPr>
          <p:cNvPr id="1465351" name="Line 7"/>
          <p:cNvSpPr>
            <a:spLocks noChangeShapeType="1"/>
          </p:cNvSpPr>
          <p:nvPr/>
        </p:nvSpPr>
        <p:spPr bwMode="auto">
          <a:xfrm flipV="1">
            <a:off x="4470400" y="2781300"/>
            <a:ext cx="500063" cy="1049338"/>
          </a:xfrm>
          <a:prstGeom prst="line">
            <a:avLst/>
          </a:prstGeom>
          <a:noFill/>
          <a:ln w="31750">
            <a:solidFill>
              <a:schemeClr val="accent3">
                <a:lumMod val="75000"/>
              </a:schemeClr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de-DE" sz="2000">
              <a:cs typeface="+mn-cs"/>
            </a:endParaRPr>
          </a:p>
        </p:txBody>
      </p:sp>
      <p:sp>
        <p:nvSpPr>
          <p:cNvPr id="1465352" name="Line 8"/>
          <p:cNvSpPr>
            <a:spLocks noChangeShapeType="1"/>
          </p:cNvSpPr>
          <p:nvPr/>
        </p:nvSpPr>
        <p:spPr bwMode="auto">
          <a:xfrm>
            <a:off x="4470400" y="3830638"/>
            <a:ext cx="500063" cy="627062"/>
          </a:xfrm>
          <a:prstGeom prst="line">
            <a:avLst/>
          </a:prstGeom>
          <a:noFill/>
          <a:ln w="31750">
            <a:solidFill>
              <a:schemeClr val="accent3">
                <a:lumMod val="75000"/>
              </a:schemeClr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de-DE" sz="2000">
              <a:cs typeface="+mn-cs"/>
            </a:endParaRPr>
          </a:p>
        </p:txBody>
      </p:sp>
      <p:sp>
        <p:nvSpPr>
          <p:cNvPr id="74760" name="Rectangle 9"/>
          <p:cNvSpPr>
            <a:spLocks noChangeArrowheads="1"/>
          </p:cNvSpPr>
          <p:nvPr/>
        </p:nvSpPr>
        <p:spPr bwMode="auto">
          <a:xfrm>
            <a:off x="538163" y="749300"/>
            <a:ext cx="8208962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800" b="1" dirty="0"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AGO-OVAR 2.5</a:t>
            </a:r>
            <a:r>
              <a:rPr lang="en-US" sz="2800" dirty="0"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– NCIC CTG – EORTC GCG</a:t>
            </a:r>
            <a:endParaRPr lang="de-DE" sz="2000" dirty="0">
              <a:latin typeface="Arial" panose="020B0604020202020204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465354" name="Text Box 10"/>
          <p:cNvSpPr txBox="1">
            <a:spLocks noChangeArrowheads="1"/>
          </p:cNvSpPr>
          <p:nvPr/>
        </p:nvSpPr>
        <p:spPr bwMode="auto">
          <a:xfrm>
            <a:off x="6996113" y="4721225"/>
            <a:ext cx="1800225" cy="384721"/>
          </a:xfrm>
          <a:prstGeom prst="rect">
            <a:avLst/>
          </a:prstGeom>
          <a:solidFill>
            <a:schemeClr val="bg2">
              <a:lumMod val="75000"/>
            </a:schemeClr>
          </a:solidFill>
          <a:ln w="3175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algn="l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algn="l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algn="l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de-DE" sz="1900" dirty="0" smtClean="0">
                <a:effectLst>
                  <a:outerShdw blurRad="38100" dist="38100" dir="2700000" algn="tl">
                    <a:srgbClr val="FFFFFF"/>
                  </a:outerShdw>
                </a:effectLst>
                <a:ea typeface="MS PGothic" pitchFamily="34" charset="-128"/>
              </a:rPr>
              <a:t>q 21 x 6 (-10)</a:t>
            </a:r>
          </a:p>
        </p:txBody>
      </p:sp>
      <p:sp>
        <p:nvSpPr>
          <p:cNvPr id="74762" name="Text Box 11"/>
          <p:cNvSpPr txBox="1">
            <a:spLocks noChangeArrowheads="1"/>
          </p:cNvSpPr>
          <p:nvPr/>
        </p:nvSpPr>
        <p:spPr bwMode="auto">
          <a:xfrm>
            <a:off x="395288" y="6165850"/>
            <a:ext cx="6408737" cy="42386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90000"/>
              </a:lnSpc>
            </a:pPr>
            <a:r>
              <a:rPr lang="de-DE" sz="1200" dirty="0"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SoA, state of the art</a:t>
            </a:r>
          </a:p>
          <a:p>
            <a:pPr eaLnBrk="0" hangingPunct="0">
              <a:lnSpc>
                <a:spcPct val="90000"/>
              </a:lnSpc>
            </a:pPr>
            <a:r>
              <a:rPr lang="de-DE" sz="1200" dirty="0"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Pfisterer J, et al. </a:t>
            </a:r>
            <a:r>
              <a:rPr lang="de-DE" sz="1200" i="1" dirty="0"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J Clin Oncol. </a:t>
            </a:r>
            <a:r>
              <a:rPr lang="en-GB" sz="1200" dirty="0"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2006;24(29):4699-4707.</a:t>
            </a:r>
            <a:endParaRPr lang="de-DE" sz="1200" dirty="0">
              <a:latin typeface="Arial" panose="020B0604020202020204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3" name="Text Box 29"/>
          <p:cNvSpPr txBox="1">
            <a:spLocks noChangeArrowheads="1"/>
          </p:cNvSpPr>
          <p:nvPr/>
        </p:nvSpPr>
        <p:spPr bwMode="auto">
          <a:xfrm>
            <a:off x="231775" y="158750"/>
            <a:ext cx="3322638" cy="3698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b="1" dirty="0" err="1">
                <a:solidFill>
                  <a:schemeClr val="folHlink"/>
                </a:solidFill>
                <a:latin typeface="Comic Sans MS" pitchFamily="66" charset="0"/>
                <a:cs typeface="Arial" pitchFamily="34" charset="0"/>
              </a:rPr>
              <a:t>No</a:t>
            </a:r>
            <a:r>
              <a:rPr lang="de-DE" b="1" dirty="0">
                <a:solidFill>
                  <a:schemeClr val="folHlink"/>
                </a:solidFill>
                <a:latin typeface="Comic Sans MS" pitchFamily="66" charset="0"/>
                <a:cs typeface="Arial" pitchFamily="34" charset="0"/>
              </a:rPr>
              <a:t>. 1: Platinum </a:t>
            </a:r>
            <a:r>
              <a:rPr lang="de-DE" b="1" dirty="0" err="1">
                <a:solidFill>
                  <a:schemeClr val="folHlink"/>
                </a:solidFill>
                <a:latin typeface="Comic Sans MS" pitchFamily="66" charset="0"/>
                <a:cs typeface="Arial" pitchFamily="34" charset="0"/>
              </a:rPr>
              <a:t>combination</a:t>
            </a:r>
            <a:endParaRPr lang="de-DE" b="1" dirty="0">
              <a:solidFill>
                <a:schemeClr val="folHlink"/>
              </a:solidFill>
              <a:latin typeface="Comic Sans MS" pitchFamily="66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ext Box 2"/>
          <p:cNvSpPr txBox="1">
            <a:spLocks noChangeArrowheads="1"/>
          </p:cNvSpPr>
          <p:nvPr/>
        </p:nvSpPr>
        <p:spPr bwMode="auto">
          <a:xfrm>
            <a:off x="1565275" y="228600"/>
            <a:ext cx="595947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lnSpc>
                <a:spcPct val="85000"/>
              </a:lnSpc>
            </a:pPr>
            <a:r>
              <a:rPr lang="en-US" sz="3200" b="1" dirty="0"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AGO-OVAR 2.5:</a:t>
            </a:r>
          </a:p>
          <a:p>
            <a:pPr algn="ctr" eaLnBrk="0" hangingPunct="0">
              <a:lnSpc>
                <a:spcPct val="85000"/>
              </a:lnSpc>
            </a:pPr>
            <a:r>
              <a:rPr lang="en-US" sz="2400" b="1" dirty="0">
                <a:latin typeface="Comic Sans MS" pitchFamily="66" charset="0"/>
                <a:ea typeface="MS PGothic" pitchFamily="34" charset="-128"/>
              </a:rPr>
              <a:t>P</a:t>
            </a:r>
            <a:r>
              <a:rPr lang="de-DE" sz="2400" b="1" dirty="0">
                <a:latin typeface="Comic Sans MS" pitchFamily="66" charset="0"/>
                <a:ea typeface="MS PGothic" pitchFamily="34" charset="-128"/>
              </a:rPr>
              <a:t>rogression-Free Survival (Significant)</a:t>
            </a:r>
          </a:p>
        </p:txBody>
      </p:sp>
      <p:pic>
        <p:nvPicPr>
          <p:cNvPr id="76802" name="Picture 922" descr="Bild1"/>
          <p:cNvPicPr>
            <a:picLocks noChangeAspect="1" noChangeArrowheads="1"/>
          </p:cNvPicPr>
          <p:nvPr/>
        </p:nvPicPr>
        <p:blipFill>
          <a:blip r:embed="rId2" cstate="print"/>
          <a:srcRect t="2988" r="2370"/>
          <a:stretch>
            <a:fillRect/>
          </a:stretch>
        </p:blipFill>
        <p:spPr bwMode="auto">
          <a:xfrm>
            <a:off x="749300" y="1196975"/>
            <a:ext cx="7599363" cy="441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2507" name="Text Box 923"/>
          <p:cNvSpPr txBox="1">
            <a:spLocks noChangeArrowheads="1"/>
          </p:cNvSpPr>
          <p:nvPr/>
        </p:nvSpPr>
        <p:spPr bwMode="auto">
          <a:xfrm>
            <a:off x="468313" y="5589588"/>
            <a:ext cx="7610475" cy="9779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  <a:ex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buClr>
                <a:schemeClr val="folHlink"/>
              </a:buClr>
              <a:buFontTx/>
              <a:buChar char="•"/>
              <a:defRPr/>
            </a:pPr>
            <a:r>
              <a:rPr lang="de-DE" sz="1600" b="1" dirty="0">
                <a:latin typeface="Comic Sans MS" pitchFamily="66" charset="0"/>
                <a:cs typeface="Arial" pitchFamily="34" charset="0"/>
              </a:rPr>
              <a:t> Not powered for survival</a:t>
            </a:r>
          </a:p>
          <a:p>
            <a:pPr>
              <a:lnSpc>
                <a:spcPct val="120000"/>
              </a:lnSpc>
              <a:buClr>
                <a:schemeClr val="folHlink"/>
              </a:buClr>
              <a:buFontTx/>
              <a:buChar char="•"/>
              <a:defRPr/>
            </a:pPr>
            <a:r>
              <a:rPr lang="de-DE" sz="1600" b="1" dirty="0">
                <a:latin typeface="Comic Sans MS" pitchFamily="66" charset="0"/>
                <a:cs typeface="Arial" pitchFamily="34" charset="0"/>
              </a:rPr>
              <a:t> Explorative analysis: no difference, median 18 months vs 17.3 months, </a:t>
            </a:r>
            <a:br>
              <a:rPr lang="de-DE" sz="1600" b="1" dirty="0">
                <a:latin typeface="Comic Sans MS" pitchFamily="66" charset="0"/>
                <a:cs typeface="Arial" pitchFamily="34" charset="0"/>
              </a:rPr>
            </a:br>
            <a:r>
              <a:rPr lang="de-DE" sz="1600" b="1" dirty="0">
                <a:latin typeface="Comic Sans MS" pitchFamily="66" charset="0"/>
                <a:cs typeface="Arial" pitchFamily="34" charset="0"/>
              </a:rPr>
              <a:t>  HR 0.96, </a:t>
            </a:r>
            <a:r>
              <a:rPr lang="de-DE" sz="1600" b="1" i="1" dirty="0" smtClean="0">
                <a:latin typeface="Comic Sans MS" pitchFamily="66" charset="0"/>
                <a:cs typeface="Arial" pitchFamily="34" charset="0"/>
              </a:rPr>
              <a:t>P </a:t>
            </a:r>
            <a:r>
              <a:rPr lang="de-DE" sz="1600" b="1" dirty="0">
                <a:latin typeface="Comic Sans MS" pitchFamily="66" charset="0"/>
                <a:cs typeface="Arial" pitchFamily="34" charset="0"/>
              </a:rPr>
              <a:t>= </a:t>
            </a:r>
            <a:r>
              <a:rPr lang="de-DE" sz="1600" b="1" dirty="0" smtClean="0">
                <a:latin typeface="Comic Sans MS" pitchFamily="66" charset="0"/>
                <a:cs typeface="Arial" pitchFamily="34" charset="0"/>
              </a:rPr>
              <a:t>.</a:t>
            </a:r>
            <a:r>
              <a:rPr lang="de-DE" sz="1600" b="1" dirty="0">
                <a:latin typeface="Comic Sans MS" pitchFamily="66" charset="0"/>
                <a:cs typeface="Arial" pitchFamily="34" charset="0"/>
              </a:rPr>
              <a:t>735</a:t>
            </a:r>
          </a:p>
        </p:txBody>
      </p:sp>
      <p:sp>
        <p:nvSpPr>
          <p:cNvPr id="76804" name="Text Box 11"/>
          <p:cNvSpPr txBox="1">
            <a:spLocks noChangeArrowheads="1"/>
          </p:cNvSpPr>
          <p:nvPr/>
        </p:nvSpPr>
        <p:spPr bwMode="auto">
          <a:xfrm>
            <a:off x="395288" y="6464300"/>
            <a:ext cx="6408737" cy="2778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de-DE" sz="1200" dirty="0"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Pfisterer</a:t>
            </a:r>
            <a:r>
              <a:rPr lang="de-DE" sz="1200" dirty="0">
                <a:latin typeface="Arial" panose="020B0604020202020204" pitchFamily="34" charset="0"/>
                <a:ea typeface="MS PGothic" pitchFamily="34" charset="-128"/>
              </a:rPr>
              <a:t> J, et al. </a:t>
            </a:r>
            <a:r>
              <a:rPr lang="de-DE" sz="1200" i="1" dirty="0">
                <a:latin typeface="Arial" panose="020B0604020202020204" pitchFamily="34" charset="0"/>
                <a:ea typeface="MS PGothic" pitchFamily="34" charset="-128"/>
              </a:rPr>
              <a:t>J Clin Oncol. </a:t>
            </a:r>
            <a:r>
              <a:rPr lang="en-GB" sz="1200" dirty="0">
                <a:latin typeface="Arial" panose="020B0604020202020204" pitchFamily="34" charset="0"/>
                <a:ea typeface="MS PGothic" pitchFamily="34" charset="-128"/>
              </a:rPr>
              <a:t>2006;24(29):4699-4707.</a:t>
            </a:r>
            <a:endParaRPr lang="de-DE" sz="1200" dirty="0">
              <a:latin typeface="Arial" panose="020B0604020202020204" pitchFamily="34" charset="0"/>
              <a:ea typeface="MS PGothic" pitchFamily="34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84438" y="1414463"/>
            <a:ext cx="2771775" cy="46320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Aft>
                <a:spcPts val="300"/>
              </a:spcAft>
              <a:defRPr/>
            </a:pPr>
            <a:r>
              <a:rPr lang="en-US" sz="1200" b="1" dirty="0"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— Carboplatin</a:t>
            </a:r>
          </a:p>
          <a:p>
            <a:pPr>
              <a:lnSpc>
                <a:spcPct val="90000"/>
              </a:lnSpc>
              <a:spcAft>
                <a:spcPts val="300"/>
              </a:spcAft>
              <a:defRPr/>
            </a:pPr>
            <a:r>
              <a:rPr lang="en-US" sz="1200" b="1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— Gemcitabine + carboplatin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468313" y="476250"/>
            <a:ext cx="8229600" cy="777875"/>
          </a:xfrm>
          <a:prstGeom prst="rect">
            <a:avLst/>
          </a:prstGeom>
          <a:solidFill>
            <a:srgbClr val="FFFFFF"/>
          </a:solidFill>
          <a:ln>
            <a:miter lim="800000"/>
            <a:headEnd/>
            <a:tailEnd/>
          </a:ln>
        </p:spPr>
        <p:txBody>
          <a:bodyPr anchor="ctr"/>
          <a:lstStyle/>
          <a:p>
            <a:r>
              <a:rPr lang="en-US" sz="2800" b="1" smtClean="0">
                <a:latin typeface="Arial" charset="0"/>
              </a:rPr>
              <a:t>CALYPSO / AGO-OVAR 2.9</a:t>
            </a:r>
            <a:endParaRPr lang="en-US" sz="2800" b="1" smtClean="0"/>
          </a:p>
        </p:txBody>
      </p:sp>
      <p:sp>
        <p:nvSpPr>
          <p:cNvPr id="77826" name="TextBox 4"/>
          <p:cNvSpPr txBox="1">
            <a:spLocks noChangeArrowheads="1"/>
          </p:cNvSpPr>
          <p:nvPr/>
        </p:nvSpPr>
        <p:spPr bwMode="auto">
          <a:xfrm>
            <a:off x="395288" y="2057400"/>
            <a:ext cx="3079750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000" b="1" dirty="0">
                <a:ea typeface="MS PGothic" pitchFamily="34" charset="-128"/>
              </a:rPr>
              <a:t>Ovarian cancer in late relapse (&gt;6 months) after first-line or second-line platinum and </a:t>
            </a:r>
            <a:r>
              <a:rPr lang="en-US" sz="2000" b="1" dirty="0" err="1">
                <a:ea typeface="MS PGothic" pitchFamily="34" charset="-128"/>
              </a:rPr>
              <a:t>taxane</a:t>
            </a:r>
            <a:r>
              <a:rPr lang="en-US" sz="2000" b="1" dirty="0">
                <a:ea typeface="MS PGothic" pitchFamily="34" charset="-128"/>
              </a:rPr>
              <a:t> therapy </a:t>
            </a:r>
          </a:p>
          <a:p>
            <a:pPr eaLnBrk="0" hangingPunct="0">
              <a:lnSpc>
                <a:spcPct val="140000"/>
              </a:lnSpc>
            </a:pPr>
            <a:r>
              <a:rPr lang="en-US" b="1" dirty="0">
                <a:solidFill>
                  <a:schemeClr val="folHlink"/>
                </a:solidFill>
                <a:latin typeface="Comic Sans MS" pitchFamily="66" charset="0"/>
                <a:ea typeface="MS PGothic" pitchFamily="34" charset="-128"/>
              </a:rPr>
              <a:t>(100% with prior </a:t>
            </a:r>
            <a:r>
              <a:rPr lang="en-US" b="1" dirty="0" err="1" smtClean="0">
                <a:solidFill>
                  <a:schemeClr val="folHlink"/>
                </a:solidFill>
                <a:latin typeface="Comic Sans MS" pitchFamily="66" charset="0"/>
                <a:ea typeface="MS PGothic" pitchFamily="34" charset="-128"/>
              </a:rPr>
              <a:t>taxane</a:t>
            </a:r>
            <a:r>
              <a:rPr lang="en-US" b="1" dirty="0" smtClean="0">
                <a:solidFill>
                  <a:schemeClr val="folHlink"/>
                </a:solidFill>
                <a:latin typeface="Comic Sans MS" pitchFamily="66" charset="0"/>
                <a:ea typeface="MS PGothic" pitchFamily="34" charset="-128"/>
              </a:rPr>
              <a:t>)</a:t>
            </a:r>
            <a:endParaRPr lang="en-US" b="1" dirty="0">
              <a:solidFill>
                <a:schemeClr val="folHlink"/>
              </a:solidFill>
              <a:latin typeface="Comic Sans MS" pitchFamily="66" charset="0"/>
              <a:ea typeface="MS PGothic" pitchFamily="34" charset="-128"/>
            </a:endParaRPr>
          </a:p>
        </p:txBody>
      </p:sp>
      <p:sp>
        <p:nvSpPr>
          <p:cNvPr id="77827" name="TextBox 5"/>
          <p:cNvSpPr txBox="1">
            <a:spLocks noChangeArrowheads="1"/>
          </p:cNvSpPr>
          <p:nvPr/>
        </p:nvSpPr>
        <p:spPr bwMode="auto">
          <a:xfrm>
            <a:off x="587375" y="1454150"/>
            <a:ext cx="8255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000" b="1">
                <a:ea typeface="MS PGothic" pitchFamily="34" charset="-128"/>
              </a:rPr>
              <a:t>International, Intergroup, Open-Label, Randomized Phase III Study</a:t>
            </a:r>
          </a:p>
        </p:txBody>
      </p:sp>
      <p:sp>
        <p:nvSpPr>
          <p:cNvPr id="77828" name="TextBox 17"/>
          <p:cNvSpPr txBox="1">
            <a:spLocks noChangeArrowheads="1"/>
          </p:cNvSpPr>
          <p:nvPr/>
        </p:nvSpPr>
        <p:spPr bwMode="auto">
          <a:xfrm>
            <a:off x="542925" y="4183063"/>
            <a:ext cx="3092450" cy="1800225"/>
          </a:xfrm>
          <a:prstGeom prst="rect">
            <a:avLst/>
          </a:prstGeom>
          <a:solidFill>
            <a:srgbClr val="FFFFFF">
              <a:alpha val="29019"/>
            </a:srgbClr>
          </a:solidFill>
          <a:ln w="9525">
            <a:noFill/>
            <a:miter lim="800000"/>
            <a:headEnd/>
            <a:tailEnd/>
          </a:ln>
        </p:spPr>
        <p:txBody>
          <a:bodyPr lIns="45720" rIns="45720">
            <a:spAutoFit/>
          </a:bodyPr>
          <a:lstStyle/>
          <a:p>
            <a:pPr eaLnBrk="0" hangingPunct="0">
              <a:spcBef>
                <a:spcPts val="600"/>
              </a:spcBef>
            </a:pPr>
            <a:r>
              <a:rPr lang="en-US" sz="1600" b="1" u="sng">
                <a:ea typeface="MS PGothic" pitchFamily="34" charset="-128"/>
              </a:rPr>
              <a:t>Strata:</a:t>
            </a:r>
            <a:endParaRPr lang="en-US" sz="1600" b="1">
              <a:ea typeface="MS PGothic" pitchFamily="34" charset="-128"/>
            </a:endParaRPr>
          </a:p>
          <a:p>
            <a:pPr eaLnBrk="0" hangingPunct="0">
              <a:spcBef>
                <a:spcPts val="600"/>
              </a:spcBef>
              <a:buFont typeface="Arial" charset="0"/>
              <a:buChar char="•"/>
            </a:pPr>
            <a:r>
              <a:rPr lang="en-US" sz="1600" b="1">
                <a:ea typeface="MS PGothic" pitchFamily="34" charset="-128"/>
              </a:rPr>
              <a:t>Therapy-free interval </a:t>
            </a:r>
            <a:br>
              <a:rPr lang="en-US" sz="1600" b="1">
                <a:ea typeface="MS PGothic" pitchFamily="34" charset="-128"/>
              </a:rPr>
            </a:br>
            <a:r>
              <a:rPr lang="en-US" sz="1600" b="1">
                <a:ea typeface="MS PGothic" pitchFamily="34" charset="-128"/>
              </a:rPr>
              <a:t> (6-12 months vs &gt;12 months)</a:t>
            </a:r>
          </a:p>
          <a:p>
            <a:pPr eaLnBrk="0" hangingPunct="0">
              <a:spcBef>
                <a:spcPts val="600"/>
              </a:spcBef>
              <a:buFont typeface="Arial" charset="0"/>
              <a:buChar char="•"/>
            </a:pPr>
            <a:r>
              <a:rPr lang="en-US" sz="1600" b="1">
                <a:ea typeface="MS PGothic" pitchFamily="34" charset="-128"/>
              </a:rPr>
              <a:t> Measurable disease </a:t>
            </a:r>
            <a:br>
              <a:rPr lang="en-US" sz="1600" b="1">
                <a:ea typeface="MS PGothic" pitchFamily="34" charset="-128"/>
              </a:rPr>
            </a:br>
            <a:r>
              <a:rPr lang="en-US" sz="1600" b="1">
                <a:ea typeface="MS PGothic" pitchFamily="34" charset="-128"/>
              </a:rPr>
              <a:t>  (yes vs no)</a:t>
            </a:r>
          </a:p>
          <a:p>
            <a:pPr eaLnBrk="0" hangingPunct="0">
              <a:spcBef>
                <a:spcPts val="600"/>
              </a:spcBef>
              <a:buFont typeface="Arial" charset="0"/>
              <a:buChar char="•"/>
            </a:pPr>
            <a:r>
              <a:rPr lang="en-US" sz="1600" b="1">
                <a:ea typeface="MS PGothic" pitchFamily="34" charset="-128"/>
              </a:rPr>
              <a:t> Center</a:t>
            </a:r>
          </a:p>
        </p:txBody>
      </p:sp>
      <p:sp>
        <p:nvSpPr>
          <p:cNvPr id="77829" name="Rectangle 18"/>
          <p:cNvSpPr>
            <a:spLocks noChangeArrowheads="1"/>
          </p:cNvSpPr>
          <p:nvPr/>
        </p:nvSpPr>
        <p:spPr bwMode="auto">
          <a:xfrm>
            <a:off x="3708400" y="2205038"/>
            <a:ext cx="595313" cy="2849562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en-US" sz="2000" b="1">
                <a:solidFill>
                  <a:schemeClr val="bg1"/>
                </a:solidFill>
                <a:latin typeface="Calibri" pitchFamily="34" charset="0"/>
                <a:ea typeface="MS PGothic" pitchFamily="34" charset="-128"/>
              </a:rPr>
              <a:t>R</a:t>
            </a:r>
          </a:p>
          <a:p>
            <a:pPr algn="ctr" eaLnBrk="0" hangingPunct="0"/>
            <a:r>
              <a:rPr lang="en-US" sz="2000" b="1">
                <a:solidFill>
                  <a:schemeClr val="bg1"/>
                </a:solidFill>
                <a:latin typeface="Calibri" pitchFamily="34" charset="0"/>
                <a:ea typeface="MS PGothic" pitchFamily="34" charset="-128"/>
              </a:rPr>
              <a:t>A</a:t>
            </a:r>
          </a:p>
          <a:p>
            <a:pPr algn="ctr" eaLnBrk="0" hangingPunct="0"/>
            <a:r>
              <a:rPr lang="en-US" sz="2000" b="1">
                <a:solidFill>
                  <a:schemeClr val="bg1"/>
                </a:solidFill>
                <a:latin typeface="Calibri" pitchFamily="34" charset="0"/>
                <a:ea typeface="MS PGothic" pitchFamily="34" charset="-128"/>
              </a:rPr>
              <a:t>N</a:t>
            </a:r>
          </a:p>
          <a:p>
            <a:pPr algn="ctr" eaLnBrk="0" hangingPunct="0"/>
            <a:r>
              <a:rPr lang="en-US" sz="2000" b="1">
                <a:solidFill>
                  <a:schemeClr val="bg1"/>
                </a:solidFill>
                <a:latin typeface="Calibri" pitchFamily="34" charset="0"/>
                <a:ea typeface="MS PGothic" pitchFamily="34" charset="-128"/>
              </a:rPr>
              <a:t>D</a:t>
            </a:r>
          </a:p>
          <a:p>
            <a:pPr algn="ctr" eaLnBrk="0" hangingPunct="0"/>
            <a:r>
              <a:rPr lang="en-US" sz="2000" b="1">
                <a:solidFill>
                  <a:schemeClr val="bg1"/>
                </a:solidFill>
                <a:latin typeface="Calibri" pitchFamily="34" charset="0"/>
                <a:ea typeface="MS PGothic" pitchFamily="34" charset="-128"/>
              </a:rPr>
              <a:t>O</a:t>
            </a:r>
          </a:p>
          <a:p>
            <a:pPr algn="ctr" eaLnBrk="0" hangingPunct="0"/>
            <a:r>
              <a:rPr lang="en-US" sz="2000" b="1">
                <a:solidFill>
                  <a:schemeClr val="bg1"/>
                </a:solidFill>
                <a:latin typeface="Calibri" pitchFamily="34" charset="0"/>
                <a:ea typeface="MS PGothic" pitchFamily="34" charset="-128"/>
              </a:rPr>
              <a:t>M</a:t>
            </a:r>
          </a:p>
          <a:p>
            <a:pPr algn="ctr" eaLnBrk="0" hangingPunct="0"/>
            <a:r>
              <a:rPr lang="en-US" sz="2000" b="1">
                <a:solidFill>
                  <a:schemeClr val="bg1"/>
                </a:solidFill>
                <a:latin typeface="Calibri" pitchFamily="34" charset="0"/>
                <a:ea typeface="MS PGothic" pitchFamily="34" charset="-128"/>
              </a:rPr>
              <a:t>I</a:t>
            </a:r>
          </a:p>
          <a:p>
            <a:pPr algn="ctr" eaLnBrk="0" hangingPunct="0"/>
            <a:r>
              <a:rPr lang="en-US" sz="2000" b="1">
                <a:solidFill>
                  <a:schemeClr val="bg1"/>
                </a:solidFill>
                <a:latin typeface="Calibri" pitchFamily="34" charset="0"/>
                <a:ea typeface="MS PGothic" pitchFamily="34" charset="-128"/>
              </a:rPr>
              <a:t>Z</a:t>
            </a:r>
          </a:p>
          <a:p>
            <a:pPr algn="ctr" eaLnBrk="0" hangingPunct="0"/>
            <a:r>
              <a:rPr lang="en-US" sz="2000" b="1">
                <a:solidFill>
                  <a:schemeClr val="bg1"/>
                </a:solidFill>
                <a:latin typeface="Calibri" pitchFamily="34" charset="0"/>
                <a:ea typeface="MS PGothic" pitchFamily="34" charset="-128"/>
              </a:rPr>
              <a:t>E</a:t>
            </a:r>
          </a:p>
        </p:txBody>
      </p:sp>
      <p:grpSp>
        <p:nvGrpSpPr>
          <p:cNvPr id="77830" name="Group 13"/>
          <p:cNvGrpSpPr>
            <a:grpSpLocks/>
          </p:cNvGrpSpPr>
          <p:nvPr/>
        </p:nvGrpSpPr>
        <p:grpSpPr bwMode="auto">
          <a:xfrm>
            <a:off x="4284663" y="3068638"/>
            <a:ext cx="719137" cy="1296987"/>
            <a:chOff x="4312920" y="3063240"/>
            <a:chExt cx="731520" cy="929640"/>
          </a:xfrm>
        </p:grpSpPr>
        <p:cxnSp>
          <p:nvCxnSpPr>
            <p:cNvPr id="77838" name="Straight Arrow Connector 20"/>
            <p:cNvCxnSpPr>
              <a:cxnSpLocks noChangeShapeType="1"/>
            </p:cNvCxnSpPr>
            <p:nvPr/>
          </p:nvCxnSpPr>
          <p:spPr bwMode="auto">
            <a:xfrm flipV="1">
              <a:off x="4312920" y="3063240"/>
              <a:ext cx="731520" cy="471971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77839" name="Straight Arrow Connector 21"/>
            <p:cNvCxnSpPr>
              <a:cxnSpLocks noChangeShapeType="1"/>
              <a:stCxn id="77829" idx="3"/>
            </p:cNvCxnSpPr>
            <p:nvPr/>
          </p:nvCxnSpPr>
          <p:spPr bwMode="auto">
            <a:xfrm>
              <a:off x="4312920" y="3649628"/>
              <a:ext cx="731520" cy="343252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  <p:sp>
        <p:nvSpPr>
          <p:cNvPr id="77831" name="TextBox 14"/>
          <p:cNvSpPr txBox="1">
            <a:spLocks noChangeArrowheads="1"/>
          </p:cNvSpPr>
          <p:nvPr/>
        </p:nvSpPr>
        <p:spPr bwMode="auto">
          <a:xfrm>
            <a:off x="5219700" y="2133600"/>
            <a:ext cx="3322638" cy="1168400"/>
          </a:xfrm>
          <a:prstGeom prst="rect">
            <a:avLst/>
          </a:prstGeom>
          <a:solidFill>
            <a:srgbClr val="BFBFB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ts val="600"/>
              </a:spcBef>
            </a:pPr>
            <a:r>
              <a:rPr lang="en-US" sz="2000" b="1" u="sng">
                <a:ea typeface="MS PGothic" pitchFamily="34" charset="-128"/>
              </a:rPr>
              <a:t>Experimental arm: CD</a:t>
            </a:r>
          </a:p>
          <a:p>
            <a:pPr eaLnBrk="0" hangingPunct="0">
              <a:spcBef>
                <a:spcPts val="600"/>
              </a:spcBef>
            </a:pPr>
            <a:r>
              <a:rPr lang="en-US" sz="2000" b="1">
                <a:ea typeface="MS PGothic" pitchFamily="34" charset="-128"/>
              </a:rPr>
              <a:t>PLD 30 mg/m</a:t>
            </a:r>
            <a:r>
              <a:rPr lang="en-US" sz="2000" b="1" baseline="30000">
                <a:ea typeface="MS PGothic" pitchFamily="34" charset="-128"/>
              </a:rPr>
              <a:t>2</a:t>
            </a:r>
            <a:r>
              <a:rPr lang="en-US" sz="2000" b="1">
                <a:ea typeface="MS PGothic" pitchFamily="34" charset="-128"/>
              </a:rPr>
              <a:t> IV d 1</a:t>
            </a:r>
          </a:p>
          <a:p>
            <a:pPr eaLnBrk="0" hangingPunct="0">
              <a:spcBef>
                <a:spcPts val="600"/>
              </a:spcBef>
            </a:pPr>
            <a:r>
              <a:rPr lang="en-US" sz="2000" b="1">
                <a:ea typeface="MS PGothic" pitchFamily="34" charset="-128"/>
              </a:rPr>
              <a:t>Carboplatin AUC 5 d 1</a:t>
            </a:r>
          </a:p>
        </p:txBody>
      </p:sp>
      <p:sp>
        <p:nvSpPr>
          <p:cNvPr id="77832" name="TextBox 15"/>
          <p:cNvSpPr txBox="1">
            <a:spLocks noChangeArrowheads="1"/>
          </p:cNvSpPr>
          <p:nvPr/>
        </p:nvSpPr>
        <p:spPr bwMode="auto">
          <a:xfrm>
            <a:off x="5199063" y="4005263"/>
            <a:ext cx="3516312" cy="1169987"/>
          </a:xfrm>
          <a:prstGeom prst="rect">
            <a:avLst/>
          </a:prstGeom>
          <a:solidFill>
            <a:srgbClr val="BFBFB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ts val="600"/>
              </a:spcBef>
            </a:pPr>
            <a:r>
              <a:rPr lang="en-US" sz="2000" b="1" u="sng">
                <a:ea typeface="MS PGothic" pitchFamily="34" charset="-128"/>
              </a:rPr>
              <a:t>Control arm: TC</a:t>
            </a:r>
          </a:p>
          <a:p>
            <a:pPr eaLnBrk="0" hangingPunct="0">
              <a:spcBef>
                <a:spcPts val="600"/>
              </a:spcBef>
            </a:pPr>
            <a:r>
              <a:rPr lang="en-US" sz="2000" b="1">
                <a:ea typeface="MS PGothic" pitchFamily="34" charset="-128"/>
              </a:rPr>
              <a:t>Paclitaxel 175 mg/m</a:t>
            </a:r>
            <a:r>
              <a:rPr lang="en-US" sz="2000" b="1" baseline="30000">
                <a:ea typeface="MS PGothic" pitchFamily="34" charset="-128"/>
              </a:rPr>
              <a:t>2</a:t>
            </a:r>
            <a:r>
              <a:rPr lang="en-US" sz="2000" b="1">
                <a:ea typeface="MS PGothic" pitchFamily="34" charset="-128"/>
              </a:rPr>
              <a:t> IV d 1</a:t>
            </a:r>
          </a:p>
          <a:p>
            <a:pPr eaLnBrk="0" hangingPunct="0">
              <a:spcBef>
                <a:spcPts val="600"/>
              </a:spcBef>
            </a:pPr>
            <a:r>
              <a:rPr lang="en-US" sz="2000" b="1">
                <a:ea typeface="MS PGothic" pitchFamily="34" charset="-128"/>
              </a:rPr>
              <a:t>Carboplatin AUC 5 d 1</a:t>
            </a:r>
          </a:p>
        </p:txBody>
      </p:sp>
      <p:sp>
        <p:nvSpPr>
          <p:cNvPr id="77833" name="TextBox 16"/>
          <p:cNvSpPr txBox="1">
            <a:spLocks noChangeArrowheads="1"/>
          </p:cNvSpPr>
          <p:nvPr/>
        </p:nvSpPr>
        <p:spPr bwMode="auto">
          <a:xfrm>
            <a:off x="6804025" y="3292475"/>
            <a:ext cx="18224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/>
            <a:r>
              <a:rPr lang="en-US" sz="1600" b="1">
                <a:ea typeface="MS PGothic" pitchFamily="34" charset="-128"/>
              </a:rPr>
              <a:t>Q 28 days x 6 courses*</a:t>
            </a:r>
          </a:p>
        </p:txBody>
      </p:sp>
      <p:sp>
        <p:nvSpPr>
          <p:cNvPr id="77834" name="TextBox 17"/>
          <p:cNvSpPr txBox="1">
            <a:spLocks noChangeArrowheads="1"/>
          </p:cNvSpPr>
          <p:nvPr/>
        </p:nvSpPr>
        <p:spPr bwMode="auto">
          <a:xfrm>
            <a:off x="6804025" y="5157788"/>
            <a:ext cx="19812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/>
            <a:r>
              <a:rPr lang="en-US" sz="1600" b="1">
                <a:ea typeface="MS PGothic" pitchFamily="34" charset="-128"/>
              </a:rPr>
              <a:t>Q 21 days x 6 courses*</a:t>
            </a:r>
          </a:p>
        </p:txBody>
      </p:sp>
      <p:sp>
        <p:nvSpPr>
          <p:cNvPr id="77835" name="TextBox 20"/>
          <p:cNvSpPr txBox="1">
            <a:spLocks noChangeArrowheads="1"/>
          </p:cNvSpPr>
          <p:nvPr/>
        </p:nvSpPr>
        <p:spPr bwMode="auto">
          <a:xfrm>
            <a:off x="4787900" y="5732463"/>
            <a:ext cx="40544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1600">
                <a:ea typeface="MS PGothic" pitchFamily="34" charset="-128"/>
              </a:rPr>
              <a:t>*Or progression in patients with SD or PR</a:t>
            </a:r>
          </a:p>
        </p:txBody>
      </p:sp>
      <p:sp>
        <p:nvSpPr>
          <p:cNvPr id="77836" name="Textfeld 14"/>
          <p:cNvSpPr txBox="1">
            <a:spLocks noChangeArrowheads="1"/>
          </p:cNvSpPr>
          <p:nvPr/>
        </p:nvSpPr>
        <p:spPr bwMode="auto">
          <a:xfrm>
            <a:off x="381000" y="6165850"/>
            <a:ext cx="72151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ro-RO" sz="1200" dirty="0">
                <a:latin typeface="ArialMT"/>
                <a:ea typeface="MS PGothic" pitchFamily="34" charset="-128"/>
              </a:rPr>
              <a:t>Pujade-Lauraine E</a:t>
            </a:r>
            <a:r>
              <a:rPr lang="en-US" sz="1200" dirty="0">
                <a:latin typeface="ArialMT"/>
                <a:ea typeface="MS PGothic" pitchFamily="34" charset="-128"/>
              </a:rPr>
              <a:t>,</a:t>
            </a:r>
            <a:r>
              <a:rPr lang="ro-RO" sz="1200" dirty="0">
                <a:latin typeface="ArialMT"/>
                <a:ea typeface="MS PGothic" pitchFamily="34" charset="-128"/>
              </a:rPr>
              <a:t> et al. </a:t>
            </a:r>
            <a:r>
              <a:rPr lang="ro-RO" sz="1200" i="1" dirty="0">
                <a:latin typeface="ArialMT"/>
                <a:ea typeface="MS PGothic" pitchFamily="34" charset="-128"/>
              </a:rPr>
              <a:t>J Clin Oncol</a:t>
            </a:r>
            <a:r>
              <a:rPr lang="en-US" sz="1200" i="1" dirty="0">
                <a:latin typeface="ArialMT"/>
                <a:ea typeface="MS PGothic" pitchFamily="34" charset="-128"/>
              </a:rPr>
              <a:t>.</a:t>
            </a:r>
            <a:r>
              <a:rPr lang="ro-RO" sz="1200" i="1" dirty="0">
                <a:latin typeface="ArialMT"/>
                <a:ea typeface="MS PGothic" pitchFamily="34" charset="-128"/>
              </a:rPr>
              <a:t> </a:t>
            </a:r>
            <a:r>
              <a:rPr lang="ro-RO" sz="1200" dirty="0">
                <a:latin typeface="ArialMT"/>
                <a:ea typeface="MS PGothic" pitchFamily="34" charset="-128"/>
              </a:rPr>
              <a:t>2010;28</a:t>
            </a:r>
            <a:r>
              <a:rPr lang="en-US" sz="1200" dirty="0">
                <a:latin typeface="ArialMT"/>
                <a:ea typeface="MS PGothic" pitchFamily="34" charset="-128"/>
              </a:rPr>
              <a:t>(20)</a:t>
            </a:r>
            <a:r>
              <a:rPr lang="ro-RO" sz="1200" dirty="0">
                <a:latin typeface="ArialMT"/>
                <a:ea typeface="MS PGothic" pitchFamily="34" charset="-128"/>
              </a:rPr>
              <a:t>:3323-</a:t>
            </a:r>
            <a:r>
              <a:rPr lang="en-US" sz="1200" dirty="0">
                <a:latin typeface="ArialMT"/>
                <a:ea typeface="MS PGothic" pitchFamily="34" charset="-128"/>
              </a:rPr>
              <a:t>332</a:t>
            </a:r>
            <a:r>
              <a:rPr lang="ro-RO" sz="1200" dirty="0">
                <a:latin typeface="ArialMT"/>
                <a:ea typeface="MS PGothic" pitchFamily="34" charset="-128"/>
              </a:rPr>
              <a:t>9</a:t>
            </a:r>
            <a:r>
              <a:rPr lang="en-US" sz="1200" dirty="0">
                <a:latin typeface="ArialMT"/>
                <a:ea typeface="MS PGothic" pitchFamily="34" charset="-128"/>
              </a:rPr>
              <a:t>.</a:t>
            </a:r>
            <a:endParaRPr lang="de-DE" sz="1200" dirty="0">
              <a:ea typeface="MS PGothic" pitchFamily="34" charset="-128"/>
            </a:endParaRPr>
          </a:p>
        </p:txBody>
      </p:sp>
      <p:sp>
        <p:nvSpPr>
          <p:cNvPr id="17" name="Text Box 29"/>
          <p:cNvSpPr txBox="1">
            <a:spLocks noChangeArrowheads="1"/>
          </p:cNvSpPr>
          <p:nvPr/>
        </p:nvSpPr>
        <p:spPr bwMode="auto">
          <a:xfrm>
            <a:off x="231775" y="141288"/>
            <a:ext cx="3322638" cy="369887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b="1" dirty="0" err="1">
                <a:solidFill>
                  <a:schemeClr val="folHlink"/>
                </a:solidFill>
                <a:latin typeface="Comic Sans MS" pitchFamily="66" charset="0"/>
                <a:cs typeface="Arial" pitchFamily="34" charset="0"/>
              </a:rPr>
              <a:t>No</a:t>
            </a:r>
            <a:r>
              <a:rPr lang="de-DE" b="1" dirty="0">
                <a:solidFill>
                  <a:schemeClr val="folHlink"/>
                </a:solidFill>
                <a:latin typeface="Comic Sans MS" pitchFamily="66" charset="0"/>
                <a:cs typeface="Arial" pitchFamily="34" charset="0"/>
              </a:rPr>
              <a:t>. 1: Platinum </a:t>
            </a:r>
            <a:r>
              <a:rPr lang="de-DE" b="1" dirty="0" err="1">
                <a:solidFill>
                  <a:schemeClr val="folHlink"/>
                </a:solidFill>
                <a:latin typeface="Comic Sans MS" pitchFamily="66" charset="0"/>
                <a:cs typeface="Arial" pitchFamily="34" charset="0"/>
              </a:rPr>
              <a:t>combination</a:t>
            </a:r>
            <a:endParaRPr lang="de-DE" b="1" dirty="0">
              <a:solidFill>
                <a:schemeClr val="folHlink"/>
              </a:solidFill>
              <a:latin typeface="Comic Sans MS" pitchFamily="66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468313" y="115888"/>
            <a:ext cx="8229600" cy="647700"/>
          </a:xfrm>
          <a:prstGeom prst="rect">
            <a:avLst/>
          </a:prstGeom>
          <a:solidFill>
            <a:srgbClr val="FFFFFF"/>
          </a:solidFill>
          <a:ln>
            <a:miter lim="800000"/>
            <a:headEnd/>
            <a:tailEnd/>
          </a:ln>
        </p:spPr>
        <p:txBody>
          <a:bodyPr anchor="ctr"/>
          <a:lstStyle/>
          <a:p>
            <a:r>
              <a:rPr lang="en-US" sz="3200" b="1" dirty="0" smtClean="0">
                <a:latin typeface="Arial" charset="0"/>
              </a:rPr>
              <a:t>Progression-Free Survival (ITT)</a:t>
            </a:r>
            <a:endParaRPr lang="en-US" sz="3200" b="1" dirty="0" smtClean="0"/>
          </a:p>
        </p:txBody>
      </p:sp>
      <p:sp>
        <p:nvSpPr>
          <p:cNvPr id="78850" name="Textfeld 14"/>
          <p:cNvSpPr txBox="1">
            <a:spLocks noChangeArrowheads="1"/>
          </p:cNvSpPr>
          <p:nvPr/>
        </p:nvSpPr>
        <p:spPr bwMode="auto">
          <a:xfrm>
            <a:off x="381000" y="6197600"/>
            <a:ext cx="72151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1000" dirty="0">
                <a:latin typeface="ArialMT"/>
                <a:ea typeface="MS PGothic" pitchFamily="34" charset="-128"/>
              </a:rPr>
              <a:t>ITT, intent to treat</a:t>
            </a:r>
          </a:p>
          <a:p>
            <a:pPr eaLnBrk="0" hangingPunct="0"/>
            <a:r>
              <a:rPr lang="ro-RO" sz="1000" dirty="0">
                <a:latin typeface="ArialMT"/>
                <a:ea typeface="MS PGothic" pitchFamily="34" charset="-128"/>
              </a:rPr>
              <a:t>Pujade-Lauraine E</a:t>
            </a:r>
            <a:r>
              <a:rPr lang="en-US" sz="1000" dirty="0">
                <a:latin typeface="ArialMT"/>
                <a:ea typeface="MS PGothic" pitchFamily="34" charset="-128"/>
              </a:rPr>
              <a:t>,</a:t>
            </a:r>
            <a:r>
              <a:rPr lang="ro-RO" sz="1000" dirty="0">
                <a:latin typeface="ArialMT"/>
                <a:ea typeface="MS PGothic" pitchFamily="34" charset="-128"/>
              </a:rPr>
              <a:t> et al. </a:t>
            </a:r>
            <a:r>
              <a:rPr lang="ro-RO" sz="1000" i="1" dirty="0">
                <a:latin typeface="ArialMT"/>
                <a:ea typeface="MS PGothic" pitchFamily="34" charset="-128"/>
              </a:rPr>
              <a:t>J Clin Oncol</a:t>
            </a:r>
            <a:r>
              <a:rPr lang="en-US" sz="1000" i="1" dirty="0">
                <a:latin typeface="ArialMT"/>
                <a:ea typeface="MS PGothic" pitchFamily="34" charset="-128"/>
              </a:rPr>
              <a:t>.</a:t>
            </a:r>
            <a:r>
              <a:rPr lang="ro-RO" sz="1000" i="1" dirty="0">
                <a:latin typeface="ArialMT"/>
                <a:ea typeface="MS PGothic" pitchFamily="34" charset="-128"/>
              </a:rPr>
              <a:t> </a:t>
            </a:r>
            <a:r>
              <a:rPr lang="ro-RO" sz="1000" dirty="0">
                <a:latin typeface="ArialMT"/>
                <a:ea typeface="MS PGothic" pitchFamily="34" charset="-128"/>
              </a:rPr>
              <a:t>2010;28</a:t>
            </a:r>
            <a:r>
              <a:rPr lang="en-US" sz="1000" dirty="0">
                <a:latin typeface="ArialMT"/>
                <a:ea typeface="MS PGothic" pitchFamily="34" charset="-128"/>
              </a:rPr>
              <a:t>(20)</a:t>
            </a:r>
            <a:r>
              <a:rPr lang="ro-RO" sz="1000" dirty="0">
                <a:latin typeface="ArialMT"/>
                <a:ea typeface="MS PGothic" pitchFamily="34" charset="-128"/>
              </a:rPr>
              <a:t>:3323-</a:t>
            </a:r>
            <a:r>
              <a:rPr lang="en-US" sz="1000" dirty="0">
                <a:latin typeface="ArialMT"/>
                <a:ea typeface="MS PGothic" pitchFamily="34" charset="-128"/>
              </a:rPr>
              <a:t>332</a:t>
            </a:r>
            <a:r>
              <a:rPr lang="ro-RO" sz="1000" dirty="0">
                <a:latin typeface="ArialMT"/>
                <a:ea typeface="MS PGothic" pitchFamily="34" charset="-128"/>
              </a:rPr>
              <a:t>9</a:t>
            </a:r>
            <a:r>
              <a:rPr lang="en-US" sz="1000" dirty="0">
                <a:latin typeface="ArialMT"/>
                <a:ea typeface="MS PGothic" pitchFamily="34" charset="-128"/>
              </a:rPr>
              <a:t>.</a:t>
            </a:r>
            <a:r>
              <a:rPr lang="de-DE" sz="1000" dirty="0">
                <a:latin typeface="ArialMT"/>
                <a:ea typeface="MS PGothic" pitchFamily="34" charset="-128"/>
              </a:rPr>
              <a:t>Wagner U, et al</a:t>
            </a:r>
            <a:r>
              <a:rPr lang="de-DE" sz="1000" dirty="0" smtClean="0">
                <a:latin typeface="ArialMT"/>
                <a:ea typeface="MS PGothic" pitchFamily="34" charset="-128"/>
              </a:rPr>
              <a:t>. </a:t>
            </a:r>
            <a:r>
              <a:rPr lang="de-DE" sz="1000" i="1" dirty="0" smtClean="0">
                <a:latin typeface="ArialMT"/>
                <a:ea typeface="MS PGothic" pitchFamily="34" charset="-128"/>
              </a:rPr>
              <a:t>Br </a:t>
            </a:r>
            <a:r>
              <a:rPr lang="de-DE" sz="1000" i="1" dirty="0">
                <a:latin typeface="ArialMT"/>
                <a:ea typeface="MS PGothic" pitchFamily="34" charset="-128"/>
              </a:rPr>
              <a:t>J Cancer. </a:t>
            </a:r>
            <a:r>
              <a:rPr lang="de-DE" sz="1000" dirty="0">
                <a:latin typeface="ArialMT"/>
                <a:ea typeface="MS PGothic" pitchFamily="34" charset="-128"/>
              </a:rPr>
              <a:t>2012;107(4):588-591.</a:t>
            </a:r>
          </a:p>
        </p:txBody>
      </p:sp>
      <p:pic>
        <p:nvPicPr>
          <p:cNvPr id="78851" name="Picture 30" descr="Bild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765175"/>
            <a:ext cx="8497888" cy="476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3663" name="Text Box 31"/>
          <p:cNvSpPr txBox="1">
            <a:spLocks noChangeArrowheads="1"/>
          </p:cNvSpPr>
          <p:nvPr/>
        </p:nvSpPr>
        <p:spPr bwMode="auto">
          <a:xfrm>
            <a:off x="323850" y="5589588"/>
            <a:ext cx="8389938" cy="68262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  <a:ex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buClr>
                <a:schemeClr val="folHlink"/>
              </a:buClr>
              <a:buFontTx/>
              <a:buChar char="•"/>
              <a:defRPr/>
            </a:pPr>
            <a:r>
              <a:rPr lang="de-DE" sz="1600" b="1" dirty="0">
                <a:latin typeface="Comic Sans MS" pitchFamily="66" charset="0"/>
                <a:cs typeface="Arial" pitchFamily="34" charset="0"/>
              </a:rPr>
              <a:t> Survival not primary endpoint</a:t>
            </a:r>
          </a:p>
          <a:p>
            <a:pPr>
              <a:lnSpc>
                <a:spcPct val="120000"/>
              </a:lnSpc>
              <a:buClr>
                <a:schemeClr val="folHlink"/>
              </a:buClr>
              <a:buFontTx/>
              <a:buChar char="•"/>
              <a:defRPr/>
            </a:pPr>
            <a:r>
              <a:rPr lang="de-DE" sz="1600" b="1" dirty="0">
                <a:latin typeface="Comic Sans MS" pitchFamily="66" charset="0"/>
                <a:cs typeface="Arial" pitchFamily="34" charset="0"/>
              </a:rPr>
              <a:t> However, no difference, median 30.7 months vs 33 months, HR 0.99, </a:t>
            </a:r>
            <a:r>
              <a:rPr lang="de-DE" sz="1600" b="1" i="1" dirty="0" smtClean="0">
                <a:latin typeface="Comic Sans MS" pitchFamily="66" charset="0"/>
                <a:cs typeface="Arial" pitchFamily="34" charset="0"/>
              </a:rPr>
              <a:t>P</a:t>
            </a:r>
            <a:r>
              <a:rPr lang="de-DE" sz="1600" b="1" dirty="0" smtClean="0">
                <a:latin typeface="Comic Sans MS" pitchFamily="66" charset="0"/>
                <a:cs typeface="Arial" pitchFamily="34" charset="0"/>
              </a:rPr>
              <a:t> </a:t>
            </a:r>
            <a:r>
              <a:rPr lang="de-DE" sz="1600" b="1" dirty="0">
                <a:latin typeface="Comic Sans MS" pitchFamily="66" charset="0"/>
                <a:cs typeface="Arial" pitchFamily="34" charset="0"/>
              </a:rPr>
              <a:t>= </a:t>
            </a:r>
            <a:r>
              <a:rPr lang="de-DE" sz="1600" b="1" dirty="0" smtClean="0">
                <a:latin typeface="Comic Sans MS" pitchFamily="66" charset="0"/>
                <a:cs typeface="Arial" pitchFamily="34" charset="0"/>
              </a:rPr>
              <a:t>.</a:t>
            </a:r>
            <a:r>
              <a:rPr lang="de-DE" sz="1600" b="1" dirty="0">
                <a:latin typeface="Comic Sans MS" pitchFamily="66" charset="0"/>
                <a:cs typeface="Arial" pitchFamily="34" charset="0"/>
              </a:rPr>
              <a:t>94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23850" y="188913"/>
            <a:ext cx="7983538" cy="10096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l" eaLnBrk="1" hangingPunct="1"/>
            <a:r>
              <a:rPr lang="de-DE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Platinum Combinations in PT-Sensitive ROC:</a:t>
            </a:r>
            <a:br>
              <a:rPr lang="de-DE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How to Incorporate All the Available Data?</a:t>
            </a:r>
          </a:p>
        </p:txBody>
      </p:sp>
      <p:graphicFrame>
        <p:nvGraphicFramePr>
          <p:cNvPr id="449615" name="Group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158470"/>
              </p:ext>
            </p:extLst>
          </p:nvPr>
        </p:nvGraphicFramePr>
        <p:xfrm>
          <a:off x="250825" y="1458913"/>
          <a:ext cx="6378575" cy="4130677"/>
        </p:xfrm>
        <a:graphic>
          <a:graphicData uri="http://schemas.openxmlformats.org/drawingml/2006/table">
            <a:tbl>
              <a:tblPr/>
              <a:tblGrid>
                <a:gridCol w="2046288"/>
                <a:gridCol w="2284412"/>
                <a:gridCol w="2047875"/>
              </a:tblGrid>
              <a:tr h="1049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Paclitaxel</a:t>
                      </a:r>
                      <a:r>
                        <a:rPr kumimoji="0" lang="de-D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+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Carboplatin</a:t>
                      </a:r>
                      <a:r>
                        <a:rPr kumimoji="0" lang="de-D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/>
                      </a:r>
                      <a:br>
                        <a:rPr kumimoji="0" lang="de-D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</a:b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Gemcitabine +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Carboplatin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PLD + </a:t>
                      </a:r>
                      <a:br>
                        <a:rPr kumimoji="0" lang="de-D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</a:br>
                      <a:r>
                        <a:rPr kumimoji="0" lang="de-D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Carboplatin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000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00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de-DE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PFS TC &gt; C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00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de-DE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OS TC &gt; 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00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de-DE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PFS CG &gt; C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00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de-DE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OS 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00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de-DE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</a:t>
                      </a:r>
                      <a:r>
                        <a:rPr kumimoji="0" lang="de-DE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PFS  CC &gt; TC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00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de-DE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OS  CC = TC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000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00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de-D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Schedule: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  d1 q 3 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00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de-DE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 Schedule: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   d1+8 q 3 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00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de-DE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Schedule: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de-DE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  d1 q 4 w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58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00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de-D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 Neurotoxicity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00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de-DE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 Hematotoxicity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00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de-DE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</a:t>
                      </a:r>
                      <a:r>
                        <a:rPr kumimoji="0" lang="de-DE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Skin/mucosa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61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00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de-D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 Alopecia 86%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00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de-DE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Alopecia 15%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00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de-DE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 </a:t>
                      </a:r>
                      <a:r>
                        <a:rPr kumimoji="0" lang="de-DE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Alopecia 7%</a:t>
                      </a:r>
                      <a:r>
                        <a:rPr kumimoji="0" lang="de-DE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  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60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00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de-D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QoL identical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00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de-DE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QoL identical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00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de-DE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</a:t>
                      </a:r>
                      <a:r>
                        <a:rPr kumimoji="0" lang="de-DE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QoL</a:t>
                      </a:r>
                      <a:r>
                        <a:rPr kumimoji="0" lang="de-DE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</a:t>
                      </a:r>
                      <a:r>
                        <a:rPr kumimoji="0" lang="de-DE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identical</a:t>
                      </a:r>
                      <a:endParaRPr kumimoji="0" lang="de-DE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folHlin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9903" name="Line 38"/>
          <p:cNvSpPr>
            <a:spLocks noChangeShapeType="1"/>
          </p:cNvSpPr>
          <p:nvPr/>
        </p:nvSpPr>
        <p:spPr bwMode="auto">
          <a:xfrm>
            <a:off x="1116013" y="5949950"/>
            <a:ext cx="42481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79904" name="Line 39"/>
          <p:cNvSpPr>
            <a:spLocks noChangeShapeType="1"/>
          </p:cNvSpPr>
          <p:nvPr/>
        </p:nvSpPr>
        <p:spPr bwMode="auto">
          <a:xfrm flipV="1">
            <a:off x="1116013" y="5661025"/>
            <a:ext cx="0" cy="2889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de-DE"/>
          </a:p>
        </p:txBody>
      </p:sp>
      <p:sp>
        <p:nvSpPr>
          <p:cNvPr id="79905" name="Line 40"/>
          <p:cNvSpPr>
            <a:spLocks noChangeShapeType="1"/>
          </p:cNvSpPr>
          <p:nvPr/>
        </p:nvSpPr>
        <p:spPr bwMode="auto">
          <a:xfrm>
            <a:off x="5364163" y="5732463"/>
            <a:ext cx="0" cy="2174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79906" name="Text Box 41"/>
          <p:cNvSpPr txBox="1">
            <a:spLocks noChangeArrowheads="1"/>
          </p:cNvSpPr>
          <p:nvPr/>
        </p:nvSpPr>
        <p:spPr bwMode="auto">
          <a:xfrm>
            <a:off x="3492500" y="5854700"/>
            <a:ext cx="987425" cy="257175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60000"/>
              </a:lnSpc>
            </a:pPr>
            <a:r>
              <a:rPr lang="de-DE" sz="1600">
                <a:solidFill>
                  <a:schemeClr val="folHlink"/>
                </a:solidFill>
                <a:latin typeface="Comic Sans MS" pitchFamily="66" charset="0"/>
              </a:rPr>
              <a:t>superior</a:t>
            </a:r>
          </a:p>
        </p:txBody>
      </p:sp>
      <p:sp>
        <p:nvSpPr>
          <p:cNvPr id="79907" name="Line 42"/>
          <p:cNvSpPr>
            <a:spLocks noChangeShapeType="1"/>
          </p:cNvSpPr>
          <p:nvPr/>
        </p:nvSpPr>
        <p:spPr bwMode="auto">
          <a:xfrm>
            <a:off x="3132138" y="6435725"/>
            <a:ext cx="2820987" cy="1588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79908" name="Line 43"/>
          <p:cNvSpPr>
            <a:spLocks noChangeShapeType="1"/>
          </p:cNvSpPr>
          <p:nvPr/>
        </p:nvSpPr>
        <p:spPr bwMode="auto">
          <a:xfrm flipV="1">
            <a:off x="3132138" y="5661025"/>
            <a:ext cx="0" cy="7747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de-DE"/>
          </a:p>
        </p:txBody>
      </p:sp>
      <p:sp>
        <p:nvSpPr>
          <p:cNvPr id="79909" name="Text Box 45"/>
          <p:cNvSpPr txBox="1">
            <a:spLocks noChangeArrowheads="1"/>
          </p:cNvSpPr>
          <p:nvPr/>
        </p:nvSpPr>
        <p:spPr bwMode="auto">
          <a:xfrm>
            <a:off x="3759200" y="6323013"/>
            <a:ext cx="1474788" cy="254000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00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60000"/>
              </a:lnSpc>
            </a:pPr>
            <a:r>
              <a:rPr lang="de-DE" sz="1600">
                <a:solidFill>
                  <a:schemeClr val="folHlink"/>
                </a:solidFill>
                <a:latin typeface="Comic Sans MS" pitchFamily="66" charset="0"/>
              </a:rPr>
              <a:t>not compared</a:t>
            </a:r>
          </a:p>
        </p:txBody>
      </p:sp>
      <p:sp>
        <p:nvSpPr>
          <p:cNvPr id="79910" name="Line 43"/>
          <p:cNvSpPr>
            <a:spLocks noChangeShapeType="1"/>
          </p:cNvSpPr>
          <p:nvPr/>
        </p:nvSpPr>
        <p:spPr bwMode="auto">
          <a:xfrm flipV="1">
            <a:off x="5956300" y="5661025"/>
            <a:ext cx="0" cy="77470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extfeld 1"/>
          <p:cNvSpPr txBox="1">
            <a:spLocks noChangeArrowheads="1"/>
          </p:cNvSpPr>
          <p:nvPr/>
        </p:nvSpPr>
        <p:spPr bwMode="auto">
          <a:xfrm>
            <a:off x="395288" y="333375"/>
            <a:ext cx="37592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3200" b="1" dirty="0"/>
              <a:t>Case Presentation</a:t>
            </a:r>
          </a:p>
        </p:txBody>
      </p:sp>
      <p:sp>
        <p:nvSpPr>
          <p:cNvPr id="63490" name="Textfeld 2"/>
          <p:cNvSpPr txBox="1">
            <a:spLocks noChangeArrowheads="1"/>
          </p:cNvSpPr>
          <p:nvPr/>
        </p:nvSpPr>
        <p:spPr bwMode="auto">
          <a:xfrm>
            <a:off x="107950" y="1196975"/>
            <a:ext cx="9007594" cy="557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de-DE" b="1" dirty="0"/>
              <a:t>		65-year-old patient with </a:t>
            </a:r>
            <a:r>
              <a:rPr lang="de-DE" b="1" dirty="0" smtClean="0"/>
              <a:t>high-grade </a:t>
            </a:r>
            <a:r>
              <a:rPr lang="de-DE" b="1" dirty="0"/>
              <a:t>serous ovarian cancer</a:t>
            </a:r>
          </a:p>
          <a:p>
            <a:pPr>
              <a:lnSpc>
                <a:spcPct val="110000"/>
              </a:lnSpc>
            </a:pPr>
            <a:r>
              <a:rPr lang="de-DE" b="1" dirty="0"/>
              <a:t>		stage FIGO IIIC, pT3c, pN0 (8/43 Ln), 1st diagnosis 12/2012</a:t>
            </a:r>
          </a:p>
          <a:p>
            <a:pPr>
              <a:lnSpc>
                <a:spcPct val="110000"/>
              </a:lnSpc>
            </a:pPr>
            <a:endParaRPr lang="de-DE" sz="1400" b="1" dirty="0"/>
          </a:p>
          <a:p>
            <a:pPr>
              <a:lnSpc>
                <a:spcPct val="110000"/>
              </a:lnSpc>
            </a:pPr>
            <a:r>
              <a:rPr lang="de-DE" dirty="0"/>
              <a:t>12/2012	 </a:t>
            </a:r>
            <a:r>
              <a:rPr lang="de-DE" dirty="0" smtClean="0"/>
              <a:t>	Laparotomy </a:t>
            </a:r>
            <a:r>
              <a:rPr lang="de-DE" dirty="0"/>
              <a:t>with TAH + BSO + partial pelvic peritonectomy, </a:t>
            </a:r>
          </a:p>
          <a:p>
            <a:pPr>
              <a:lnSpc>
                <a:spcPct val="110000"/>
              </a:lnSpc>
            </a:pPr>
            <a:r>
              <a:rPr lang="de-DE" dirty="0"/>
              <a:t>	</a:t>
            </a:r>
            <a:r>
              <a:rPr lang="de-DE" dirty="0" smtClean="0"/>
              <a:t>	infragastric </a:t>
            </a:r>
            <a:r>
              <a:rPr lang="de-DE" dirty="0"/>
              <a:t>omentectomy, debulking right </a:t>
            </a:r>
            <a:r>
              <a:rPr lang="de-DE" dirty="0" smtClean="0"/>
              <a:t>diaphragm </a:t>
            </a:r>
            <a:r>
              <a:rPr lang="de-DE" dirty="0"/>
              <a:t>and lig.</a:t>
            </a:r>
          </a:p>
          <a:p>
            <a:pPr>
              <a:lnSpc>
                <a:spcPct val="110000"/>
              </a:lnSpc>
            </a:pPr>
            <a:r>
              <a:rPr lang="de-DE" dirty="0"/>
              <a:t>		facliforme, debulking of enlarged pelvic + para-aortic </a:t>
            </a:r>
            <a:r>
              <a:rPr lang="de-DE" dirty="0" smtClean="0"/>
              <a:t>lymph nodes</a:t>
            </a:r>
            <a:r>
              <a:rPr lang="de-DE" dirty="0"/>
              <a:t>.  </a:t>
            </a:r>
          </a:p>
          <a:p>
            <a:pPr>
              <a:lnSpc>
                <a:spcPct val="110000"/>
              </a:lnSpc>
            </a:pPr>
            <a:r>
              <a:rPr lang="de-DE" dirty="0"/>
              <a:t>		</a:t>
            </a:r>
            <a:r>
              <a:rPr lang="de-DE" b="1" dirty="0"/>
              <a:t>residual tumor = </a:t>
            </a:r>
            <a:r>
              <a:rPr lang="de-DE" b="1" dirty="0" smtClean="0"/>
              <a:t>0.5 </a:t>
            </a:r>
            <a:r>
              <a:rPr lang="de-DE" b="1" dirty="0"/>
              <a:t>cm  </a:t>
            </a:r>
            <a:r>
              <a:rPr lang="de-DE" dirty="0"/>
              <a:t>(bowel serosa small and large intestine)</a:t>
            </a:r>
          </a:p>
          <a:p>
            <a:pPr>
              <a:lnSpc>
                <a:spcPct val="110000"/>
              </a:lnSpc>
            </a:pPr>
            <a:r>
              <a:rPr lang="de-DE" sz="1400" dirty="0"/>
              <a:t>		</a:t>
            </a:r>
          </a:p>
          <a:p>
            <a:pPr>
              <a:lnSpc>
                <a:spcPct val="110000"/>
              </a:lnSpc>
            </a:pPr>
            <a:r>
              <a:rPr lang="de-DE" dirty="0"/>
              <a:t>1-4/2013		6 x Carboplatin / Paclitaxel / </a:t>
            </a:r>
            <a:r>
              <a:rPr lang="de-DE" dirty="0" err="1"/>
              <a:t>Bevacizumab</a:t>
            </a:r>
            <a:r>
              <a:rPr lang="de-DE" dirty="0"/>
              <a:t> </a:t>
            </a:r>
            <a:r>
              <a:rPr lang="de-DE" dirty="0" smtClean="0"/>
              <a:t> -&gt;</a:t>
            </a:r>
            <a:endParaRPr lang="de-DE" dirty="0"/>
          </a:p>
          <a:p>
            <a:pPr>
              <a:lnSpc>
                <a:spcPct val="110000"/>
              </a:lnSpc>
            </a:pPr>
            <a:r>
              <a:rPr lang="de-DE" dirty="0" smtClean="0"/>
              <a:t>	</a:t>
            </a:r>
            <a:r>
              <a:rPr lang="de-DE" dirty="0"/>
              <a:t>	</a:t>
            </a:r>
            <a:r>
              <a:rPr lang="de-DE" dirty="0" err="1" smtClean="0"/>
              <a:t>Bevacizumab</a:t>
            </a:r>
            <a:r>
              <a:rPr lang="de-DE" dirty="0" smtClean="0"/>
              <a:t> </a:t>
            </a:r>
            <a:r>
              <a:rPr lang="de-DE" dirty="0"/>
              <a:t>single agent as maintenance </a:t>
            </a:r>
            <a:r>
              <a:rPr lang="de-DE" dirty="0" err="1"/>
              <a:t>therapy</a:t>
            </a:r>
            <a:r>
              <a:rPr lang="de-DE" dirty="0"/>
              <a:t> </a:t>
            </a:r>
            <a:r>
              <a:rPr lang="de-DE" dirty="0" smtClean="0"/>
              <a:t> </a:t>
            </a:r>
            <a:r>
              <a:rPr lang="de-DE" dirty="0" err="1" smtClean="0"/>
              <a:t>until</a:t>
            </a:r>
            <a:r>
              <a:rPr lang="de-DE" dirty="0" smtClean="0"/>
              <a:t> 5/2014</a:t>
            </a:r>
            <a:endParaRPr lang="de-DE" dirty="0"/>
          </a:p>
          <a:p>
            <a:pPr>
              <a:lnSpc>
                <a:spcPct val="110000"/>
              </a:lnSpc>
            </a:pPr>
            <a:r>
              <a:rPr lang="de-DE" dirty="0"/>
              <a:t>		</a:t>
            </a:r>
            <a:r>
              <a:rPr lang="de-DE" sz="1600" dirty="0"/>
              <a:t>(standard arm of AGO-OVAR 17; ENGOT-ov15; BOOST)</a:t>
            </a:r>
            <a:endParaRPr lang="de-DE" dirty="0"/>
          </a:p>
          <a:p>
            <a:pPr>
              <a:lnSpc>
                <a:spcPct val="110000"/>
              </a:lnSpc>
            </a:pPr>
            <a:endParaRPr lang="de-DE" sz="1400" dirty="0"/>
          </a:p>
          <a:p>
            <a:pPr>
              <a:lnSpc>
                <a:spcPct val="110000"/>
              </a:lnSpc>
            </a:pPr>
            <a:r>
              <a:rPr lang="de-DE" dirty="0"/>
              <a:t>8/2014		16 months after last platinum and 3 months after last bevacizumab</a:t>
            </a:r>
          </a:p>
          <a:p>
            <a:pPr>
              <a:lnSpc>
                <a:spcPct val="110000"/>
              </a:lnSpc>
            </a:pPr>
            <a:r>
              <a:rPr lang="de-DE" dirty="0"/>
              <a:t>		</a:t>
            </a:r>
            <a:r>
              <a:rPr lang="de-DE" dirty="0" err="1" smtClean="0"/>
              <a:t>patient</a:t>
            </a:r>
            <a:r>
              <a:rPr lang="de-DE" dirty="0" smtClean="0"/>
              <a:t> </a:t>
            </a:r>
            <a:r>
              <a:rPr lang="de-DE" dirty="0"/>
              <a:t>presented with some cough and she </a:t>
            </a:r>
            <a:r>
              <a:rPr lang="de-DE" dirty="0" err="1"/>
              <a:t>felt</a:t>
            </a:r>
            <a:r>
              <a:rPr lang="de-DE" dirty="0"/>
              <a:t> </a:t>
            </a:r>
            <a:r>
              <a:rPr lang="de-DE" dirty="0" err="1" smtClean="0"/>
              <a:t>tired</a:t>
            </a:r>
            <a:r>
              <a:rPr lang="de-DE" dirty="0" smtClean="0"/>
              <a:t>,</a:t>
            </a:r>
            <a:endParaRPr lang="de-DE" dirty="0"/>
          </a:p>
          <a:p>
            <a:pPr>
              <a:lnSpc>
                <a:spcPct val="110000"/>
              </a:lnSpc>
            </a:pPr>
            <a:r>
              <a:rPr lang="de-DE" dirty="0"/>
              <a:t>		gyn evaluation showed some ascites, but no pelvic tumor, </a:t>
            </a:r>
          </a:p>
          <a:p>
            <a:pPr>
              <a:lnSpc>
                <a:spcPct val="110000"/>
              </a:lnSpc>
            </a:pPr>
            <a:r>
              <a:rPr lang="de-DE" dirty="0"/>
              <a:t>		CA 125 increased from normal to 185 U/ml</a:t>
            </a:r>
          </a:p>
          <a:p>
            <a:pPr>
              <a:lnSpc>
                <a:spcPct val="150000"/>
              </a:lnSpc>
            </a:pPr>
            <a:r>
              <a:rPr lang="de-DE" dirty="0"/>
              <a:t>8/2014		</a:t>
            </a:r>
            <a:r>
              <a:rPr lang="de-DE" dirty="0" smtClean="0"/>
              <a:t>Diagnostic </a:t>
            </a:r>
            <a:r>
              <a:rPr lang="de-DE" dirty="0"/>
              <a:t>work-up</a:t>
            </a:r>
          </a:p>
          <a:p>
            <a:pPr>
              <a:lnSpc>
                <a:spcPct val="110000"/>
              </a:lnSpc>
            </a:pPr>
            <a:endParaRPr lang="de-DE" dirty="0"/>
          </a:p>
        </p:txBody>
      </p:sp>
      <p:sp>
        <p:nvSpPr>
          <p:cNvPr id="63491" name="TextBox 1"/>
          <p:cNvSpPr txBox="1">
            <a:spLocks noChangeArrowheads="1"/>
          </p:cNvSpPr>
          <p:nvPr/>
        </p:nvSpPr>
        <p:spPr bwMode="auto">
          <a:xfrm>
            <a:off x="279400" y="6445250"/>
            <a:ext cx="59055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dirty="0"/>
              <a:t>BSO, bilateral </a:t>
            </a:r>
            <a:r>
              <a:rPr lang="en-US" sz="1000" dirty="0" err="1"/>
              <a:t>salpingo</a:t>
            </a:r>
            <a:r>
              <a:rPr lang="en-US" sz="1000" dirty="0"/>
              <a:t>-oophorectomy; LNE, lymphadenectomy; TAH, total abdominal hysterectomy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1" name="Picture 3" descr="JudgmentParis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1313" y="1125538"/>
            <a:ext cx="5327650" cy="362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29"/>
          <p:cNvSpPr txBox="1">
            <a:spLocks noChangeArrowheads="1"/>
          </p:cNvSpPr>
          <p:nvPr/>
        </p:nvSpPr>
        <p:spPr bwMode="auto">
          <a:xfrm>
            <a:off x="231775" y="141288"/>
            <a:ext cx="6934912" cy="78483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b="1" dirty="0" err="1" smtClean="0">
                <a:solidFill>
                  <a:srgbClr val="800080"/>
                </a:solidFill>
                <a:latin typeface="Comic Sans MS" pitchFamily="66" charset="0"/>
                <a:cs typeface="Arial" pitchFamily="34" charset="0"/>
              </a:rPr>
              <a:t>Answer</a:t>
            </a:r>
            <a:r>
              <a:rPr lang="de-DE" b="1" dirty="0" smtClean="0">
                <a:solidFill>
                  <a:srgbClr val="800080"/>
                </a:solidFill>
                <a:latin typeface="Comic Sans MS" pitchFamily="66" charset="0"/>
                <a:cs typeface="Arial" pitchFamily="34" charset="0"/>
              </a:rPr>
              <a:t> </a:t>
            </a:r>
            <a:r>
              <a:rPr lang="de-DE" b="1" dirty="0" err="1" smtClean="0">
                <a:solidFill>
                  <a:srgbClr val="800080"/>
                </a:solidFill>
                <a:latin typeface="Comic Sans MS" pitchFamily="66" charset="0"/>
                <a:cs typeface="Arial" pitchFamily="34" charset="0"/>
              </a:rPr>
              <a:t>to</a:t>
            </a:r>
            <a:r>
              <a:rPr lang="de-DE" b="1" dirty="0" smtClean="0">
                <a:solidFill>
                  <a:srgbClr val="800080"/>
                </a:solidFill>
                <a:latin typeface="Comic Sans MS" pitchFamily="66" charset="0"/>
                <a:cs typeface="Arial" pitchFamily="34" charset="0"/>
              </a:rPr>
              <a:t> </a:t>
            </a:r>
            <a:r>
              <a:rPr lang="de-DE" b="1" dirty="0" err="1" smtClean="0">
                <a:solidFill>
                  <a:srgbClr val="800080"/>
                </a:solidFill>
                <a:latin typeface="Comic Sans MS" pitchFamily="66" charset="0"/>
                <a:cs typeface="Arial" pitchFamily="34" charset="0"/>
              </a:rPr>
              <a:t>question</a:t>
            </a:r>
            <a:r>
              <a:rPr lang="de-DE" b="1" dirty="0" smtClean="0">
                <a:solidFill>
                  <a:srgbClr val="800080"/>
                </a:solidFill>
                <a:latin typeface="Comic Sans MS" pitchFamily="66" charset="0"/>
                <a:cs typeface="Arial" pitchFamily="34" charset="0"/>
              </a:rPr>
              <a:t> </a:t>
            </a:r>
            <a:r>
              <a:rPr lang="de-DE" b="1" dirty="0" err="1" smtClean="0">
                <a:solidFill>
                  <a:srgbClr val="800080"/>
                </a:solidFill>
                <a:latin typeface="Comic Sans MS" pitchFamily="66" charset="0"/>
                <a:cs typeface="Arial" pitchFamily="34" charset="0"/>
              </a:rPr>
              <a:t>No</a:t>
            </a:r>
            <a:r>
              <a:rPr lang="de-DE" b="1" dirty="0">
                <a:solidFill>
                  <a:srgbClr val="800080"/>
                </a:solidFill>
                <a:latin typeface="Comic Sans MS" pitchFamily="66" charset="0"/>
                <a:cs typeface="Arial" pitchFamily="34" charset="0"/>
              </a:rPr>
              <a:t>. 1: </a:t>
            </a:r>
            <a:r>
              <a:rPr lang="de-DE" b="1" dirty="0" smtClean="0">
                <a:solidFill>
                  <a:srgbClr val="800080"/>
                </a:solidFill>
                <a:latin typeface="Comic Sans MS" pitchFamily="66" charset="0"/>
                <a:cs typeface="Arial" pitchFamily="34" charset="0"/>
              </a:rPr>
              <a:t>Platinum </a:t>
            </a:r>
            <a:r>
              <a:rPr lang="de-DE" b="1" dirty="0" err="1" smtClean="0">
                <a:solidFill>
                  <a:srgbClr val="800080"/>
                </a:solidFill>
                <a:latin typeface="Comic Sans MS" pitchFamily="66" charset="0"/>
                <a:cs typeface="Arial" pitchFamily="34" charset="0"/>
              </a:rPr>
              <a:t>combinations</a:t>
            </a:r>
            <a:endParaRPr lang="de-DE" b="1" dirty="0">
              <a:solidFill>
                <a:srgbClr val="800080"/>
              </a:solidFill>
              <a:latin typeface="Comic Sans MS" pitchFamily="66" charset="0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de-DE" b="1" dirty="0">
                <a:solidFill>
                  <a:srgbClr val="800080"/>
                </a:solidFill>
                <a:latin typeface="Comic Sans MS" pitchFamily="66" charset="0"/>
                <a:cs typeface="Arial" pitchFamily="34" charset="0"/>
              </a:rPr>
              <a:t>	</a:t>
            </a:r>
            <a:r>
              <a:rPr lang="de-DE" b="1" dirty="0" smtClean="0">
                <a:solidFill>
                  <a:srgbClr val="800080"/>
                </a:solidFill>
                <a:latin typeface="Comic Sans MS" pitchFamily="66" charset="0"/>
                <a:cs typeface="Arial" pitchFamily="34" charset="0"/>
              </a:rPr>
              <a:t>                      … </a:t>
            </a:r>
            <a:r>
              <a:rPr lang="de-DE" b="1" dirty="0" err="1">
                <a:solidFill>
                  <a:srgbClr val="800080"/>
                </a:solidFill>
                <a:latin typeface="Comic Sans MS" pitchFamily="66" charset="0"/>
                <a:cs typeface="Arial" pitchFamily="34" charset="0"/>
              </a:rPr>
              <a:t>and</a:t>
            </a:r>
            <a:r>
              <a:rPr lang="de-DE" b="1" dirty="0">
                <a:solidFill>
                  <a:srgbClr val="800080"/>
                </a:solidFill>
                <a:latin typeface="Comic Sans MS" pitchFamily="66" charset="0"/>
                <a:cs typeface="Arial" pitchFamily="34" charset="0"/>
              </a:rPr>
              <a:t> </a:t>
            </a:r>
            <a:r>
              <a:rPr lang="de-DE" b="1" dirty="0" err="1">
                <a:solidFill>
                  <a:srgbClr val="800080"/>
                </a:solidFill>
                <a:latin typeface="Comic Sans MS" pitchFamily="66" charset="0"/>
                <a:cs typeface="Arial" pitchFamily="34" charset="0"/>
              </a:rPr>
              <a:t>the</a:t>
            </a:r>
            <a:r>
              <a:rPr lang="de-DE" b="1" dirty="0">
                <a:solidFill>
                  <a:srgbClr val="800080"/>
                </a:solidFill>
                <a:latin typeface="Comic Sans MS" pitchFamily="66" charset="0"/>
                <a:cs typeface="Arial" pitchFamily="34" charset="0"/>
              </a:rPr>
              <a:t> golden </a:t>
            </a:r>
            <a:r>
              <a:rPr lang="de-DE" b="1" dirty="0" err="1">
                <a:solidFill>
                  <a:srgbClr val="800080"/>
                </a:solidFill>
                <a:latin typeface="Comic Sans MS" pitchFamily="66" charset="0"/>
                <a:cs typeface="Arial" pitchFamily="34" charset="0"/>
              </a:rPr>
              <a:t>apple</a:t>
            </a:r>
            <a:r>
              <a:rPr lang="de-DE" b="1" dirty="0">
                <a:solidFill>
                  <a:srgbClr val="800080"/>
                </a:solidFill>
                <a:latin typeface="Comic Sans MS" pitchFamily="66" charset="0"/>
                <a:cs typeface="Arial" pitchFamily="34" charset="0"/>
              </a:rPr>
              <a:t> </a:t>
            </a:r>
            <a:r>
              <a:rPr lang="de-DE" b="1" dirty="0" err="1">
                <a:solidFill>
                  <a:srgbClr val="800080"/>
                </a:solidFill>
                <a:latin typeface="Comic Sans MS" pitchFamily="66" charset="0"/>
                <a:cs typeface="Arial" pitchFamily="34" charset="0"/>
              </a:rPr>
              <a:t>goes</a:t>
            </a:r>
            <a:r>
              <a:rPr lang="de-DE" b="1" dirty="0">
                <a:solidFill>
                  <a:srgbClr val="800080"/>
                </a:solidFill>
                <a:latin typeface="Comic Sans MS" pitchFamily="66" charset="0"/>
                <a:cs typeface="Arial" pitchFamily="34" charset="0"/>
              </a:rPr>
              <a:t> </a:t>
            </a:r>
            <a:r>
              <a:rPr lang="de-DE" b="1" dirty="0" err="1">
                <a:solidFill>
                  <a:srgbClr val="800080"/>
                </a:solidFill>
                <a:latin typeface="Comic Sans MS" pitchFamily="66" charset="0"/>
                <a:cs typeface="Arial" pitchFamily="34" charset="0"/>
              </a:rPr>
              <a:t>to</a:t>
            </a:r>
            <a:r>
              <a:rPr lang="de-DE" b="1" dirty="0">
                <a:solidFill>
                  <a:srgbClr val="800080"/>
                </a:solidFill>
                <a:latin typeface="Comic Sans MS" pitchFamily="66" charset="0"/>
                <a:cs typeface="Arial" pitchFamily="34" charset="0"/>
              </a:rPr>
              <a:t>…</a:t>
            </a:r>
          </a:p>
        </p:txBody>
      </p:sp>
      <p:sp>
        <p:nvSpPr>
          <p:cNvPr id="6" name="Text Box 29"/>
          <p:cNvSpPr txBox="1">
            <a:spLocks noChangeArrowheads="1"/>
          </p:cNvSpPr>
          <p:nvPr/>
        </p:nvSpPr>
        <p:spPr bwMode="auto">
          <a:xfrm>
            <a:off x="1030288" y="4991100"/>
            <a:ext cx="6510337" cy="12001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b="1" dirty="0">
                <a:solidFill>
                  <a:srgbClr val="800080"/>
                </a:solidFill>
                <a:latin typeface="Comic Sans MS" pitchFamily="66" charset="0"/>
                <a:cs typeface="Arial" pitchFamily="34" charset="0"/>
              </a:rPr>
              <a:t>If I had to choose among the platinum </a:t>
            </a:r>
            <a:r>
              <a:rPr lang="de-DE" b="1" dirty="0" smtClean="0">
                <a:solidFill>
                  <a:srgbClr val="800080"/>
                </a:solidFill>
                <a:latin typeface="Comic Sans MS" pitchFamily="66" charset="0"/>
                <a:cs typeface="Arial" pitchFamily="34" charset="0"/>
              </a:rPr>
              <a:t>combinations,</a:t>
            </a:r>
            <a:endParaRPr lang="de-DE" b="1" dirty="0">
              <a:solidFill>
                <a:srgbClr val="800080"/>
              </a:solidFill>
              <a:latin typeface="Comic Sans MS" pitchFamily="66" charset="0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de-DE" b="1" dirty="0">
                <a:solidFill>
                  <a:srgbClr val="800080"/>
                </a:solidFill>
                <a:latin typeface="Comic Sans MS" pitchFamily="66" charset="0"/>
                <a:cs typeface="Arial" pitchFamily="34" charset="0"/>
              </a:rPr>
              <a:t>I would prefer </a:t>
            </a:r>
            <a:r>
              <a:rPr lang="de-DE" b="1" dirty="0" smtClean="0">
                <a:solidFill>
                  <a:srgbClr val="800080"/>
                </a:solidFill>
                <a:latin typeface="Comic Sans MS" pitchFamily="66" charset="0"/>
                <a:cs typeface="Arial" pitchFamily="34" charset="0"/>
              </a:rPr>
              <a:t>carboplatin-PLD </a:t>
            </a:r>
            <a:endParaRPr lang="de-DE" b="1" dirty="0">
              <a:solidFill>
                <a:srgbClr val="800080"/>
              </a:solidFill>
              <a:latin typeface="Comic Sans MS" pitchFamily="66" charset="0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de-DE" b="1" dirty="0">
                <a:solidFill>
                  <a:srgbClr val="800080"/>
                </a:solidFill>
                <a:latin typeface="Comic Sans MS" pitchFamily="66" charset="0"/>
                <a:cs typeface="Arial" pitchFamily="34" charset="0"/>
              </a:rPr>
              <a:t>(</a:t>
            </a:r>
            <a:r>
              <a:rPr lang="de-DE" b="1" dirty="0" err="1">
                <a:solidFill>
                  <a:srgbClr val="800080"/>
                </a:solidFill>
                <a:latin typeface="Comic Sans MS" pitchFamily="66" charset="0"/>
                <a:cs typeface="Arial" pitchFamily="34" charset="0"/>
              </a:rPr>
              <a:t>if</a:t>
            </a:r>
            <a:r>
              <a:rPr lang="de-DE" b="1" dirty="0">
                <a:solidFill>
                  <a:srgbClr val="800080"/>
                </a:solidFill>
                <a:latin typeface="Comic Sans MS" pitchFamily="66" charset="0"/>
                <a:cs typeface="Arial" pitchFamily="34" charset="0"/>
              </a:rPr>
              <a:t> not </a:t>
            </a:r>
            <a:r>
              <a:rPr lang="de-DE" b="1" dirty="0" err="1">
                <a:solidFill>
                  <a:srgbClr val="800080"/>
                </a:solidFill>
                <a:latin typeface="Comic Sans MS" pitchFamily="66" charset="0"/>
                <a:cs typeface="Arial" pitchFamily="34" charset="0"/>
              </a:rPr>
              <a:t>contraindicated</a:t>
            </a:r>
            <a:r>
              <a:rPr lang="de-DE" b="1" dirty="0">
                <a:solidFill>
                  <a:srgbClr val="800080"/>
                </a:solidFill>
                <a:latin typeface="Comic Sans MS" pitchFamily="66" charset="0"/>
                <a:cs typeface="Arial" pitchFamily="34" charset="0"/>
              </a:rPr>
              <a:t> </a:t>
            </a:r>
            <a:r>
              <a:rPr lang="de-DE" b="1" dirty="0" err="1">
                <a:solidFill>
                  <a:srgbClr val="800080"/>
                </a:solidFill>
                <a:latin typeface="Comic Sans MS" pitchFamily="66" charset="0"/>
                <a:cs typeface="Arial" pitchFamily="34" charset="0"/>
              </a:rPr>
              <a:t>by</a:t>
            </a:r>
            <a:r>
              <a:rPr lang="de-DE" b="1" dirty="0">
                <a:solidFill>
                  <a:srgbClr val="800080"/>
                </a:solidFill>
                <a:latin typeface="Comic Sans MS" pitchFamily="66" charset="0"/>
                <a:cs typeface="Arial" pitchFamily="34" charset="0"/>
              </a:rPr>
              <a:t> </a:t>
            </a:r>
            <a:r>
              <a:rPr lang="de-DE" b="1" dirty="0" err="1">
                <a:solidFill>
                  <a:srgbClr val="800080"/>
                </a:solidFill>
                <a:latin typeface="Comic Sans MS" pitchFamily="66" charset="0"/>
                <a:cs typeface="Arial" pitchFamily="34" charset="0"/>
              </a:rPr>
              <a:t>co-morbidity</a:t>
            </a:r>
            <a:r>
              <a:rPr lang="de-DE" b="1" dirty="0">
                <a:solidFill>
                  <a:srgbClr val="800080"/>
                </a:solidFill>
                <a:latin typeface="Comic Sans MS" pitchFamily="66" charset="0"/>
                <a:cs typeface="Arial" pitchFamily="34" charset="0"/>
              </a:rPr>
              <a:t> </a:t>
            </a:r>
            <a:r>
              <a:rPr lang="de-DE" b="1" i="1" u="sng" dirty="0" err="1">
                <a:solidFill>
                  <a:srgbClr val="800080"/>
                </a:solidFill>
                <a:latin typeface="Comic Sans MS" pitchFamily="66" charset="0"/>
                <a:cs typeface="Arial" pitchFamily="34" charset="0"/>
              </a:rPr>
              <a:t>and</a:t>
            </a:r>
            <a:r>
              <a:rPr lang="de-DE" b="1" dirty="0">
                <a:solidFill>
                  <a:srgbClr val="800080"/>
                </a:solidFill>
                <a:latin typeface="Comic Sans MS" pitchFamily="66" charset="0"/>
                <a:cs typeface="Arial" pitchFamily="34" charset="0"/>
              </a:rPr>
              <a:t> </a:t>
            </a:r>
            <a:r>
              <a:rPr lang="de-DE" b="1" dirty="0" err="1">
                <a:solidFill>
                  <a:srgbClr val="800080"/>
                </a:solidFill>
                <a:latin typeface="Comic Sans MS" pitchFamily="66" charset="0"/>
                <a:cs typeface="Arial" pitchFamily="34" charset="0"/>
              </a:rPr>
              <a:t>if</a:t>
            </a:r>
            <a:r>
              <a:rPr lang="de-DE" b="1" dirty="0">
                <a:solidFill>
                  <a:srgbClr val="800080"/>
                </a:solidFill>
                <a:latin typeface="Comic Sans MS" pitchFamily="66" charset="0"/>
                <a:cs typeface="Arial" pitchFamily="34" charset="0"/>
              </a:rPr>
              <a:t> </a:t>
            </a:r>
            <a:r>
              <a:rPr lang="de-DE" b="1" dirty="0" err="1">
                <a:solidFill>
                  <a:srgbClr val="800080"/>
                </a:solidFill>
                <a:latin typeface="Comic Sans MS" pitchFamily="66" charset="0"/>
                <a:cs typeface="Arial" pitchFamily="34" charset="0"/>
              </a:rPr>
              <a:t>available</a:t>
            </a:r>
            <a:r>
              <a:rPr lang="de-DE" b="1" dirty="0">
                <a:solidFill>
                  <a:srgbClr val="800080"/>
                </a:solidFill>
                <a:latin typeface="Comic Sans MS" pitchFamily="66" charset="0"/>
                <a:cs typeface="Arial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267439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extBox 70"/>
          <p:cNvSpPr txBox="1">
            <a:spLocks noChangeArrowheads="1"/>
          </p:cNvSpPr>
          <p:nvPr/>
        </p:nvSpPr>
        <p:spPr bwMode="auto">
          <a:xfrm>
            <a:off x="3086100" y="1374775"/>
            <a:ext cx="10080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/>
            <a:r>
              <a:rPr lang="en-US" sz="1600" b="1">
                <a:ea typeface="MS PGothic" pitchFamily="34" charset="-128"/>
              </a:rPr>
              <a:t>CG + PL</a:t>
            </a:r>
          </a:p>
        </p:txBody>
      </p:sp>
      <p:sp>
        <p:nvSpPr>
          <p:cNvPr id="82946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1787481" y="477838"/>
            <a:ext cx="5565775" cy="6477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OCEANS: Study Schema</a:t>
            </a:r>
          </a:p>
        </p:txBody>
      </p:sp>
      <p:sp>
        <p:nvSpPr>
          <p:cNvPr id="82947" name="TextBox 70"/>
          <p:cNvSpPr txBox="1">
            <a:spLocks noChangeArrowheads="1"/>
          </p:cNvSpPr>
          <p:nvPr/>
        </p:nvSpPr>
        <p:spPr bwMode="auto">
          <a:xfrm>
            <a:off x="4068763" y="4748213"/>
            <a:ext cx="34925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/>
            <a:r>
              <a:rPr lang="en-US" sz="1600" b="1">
                <a:ea typeface="MS PGothic" pitchFamily="34" charset="-128"/>
              </a:rPr>
              <a:t>CG for 6 (up to 10) cycles</a:t>
            </a:r>
          </a:p>
        </p:txBody>
      </p:sp>
      <p:sp>
        <p:nvSpPr>
          <p:cNvPr id="82948" name="Text Box 78"/>
          <p:cNvSpPr txBox="1">
            <a:spLocks noChangeArrowheads="1"/>
          </p:cNvSpPr>
          <p:nvPr/>
        </p:nvSpPr>
        <p:spPr bwMode="auto">
          <a:xfrm>
            <a:off x="288925" y="4497388"/>
            <a:ext cx="3706813" cy="13239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>
            <a:spAutoFit/>
          </a:bodyPr>
          <a:lstStyle/>
          <a:p>
            <a:pPr marL="169863" indent="-169863" defTabSz="762000">
              <a:spcAft>
                <a:spcPts val="600"/>
              </a:spcAft>
            </a:pPr>
            <a:r>
              <a:rPr lang="en-US" sz="1400" b="1">
                <a:ea typeface="MS PGothic" pitchFamily="34" charset="-128"/>
              </a:rPr>
              <a:t>Strata:</a:t>
            </a:r>
          </a:p>
          <a:p>
            <a:pPr marL="169863" indent="-169863" defTabSz="762000">
              <a:spcAft>
                <a:spcPts val="600"/>
              </a:spcAft>
              <a:buFontTx/>
              <a:buChar char="•"/>
            </a:pPr>
            <a:r>
              <a:rPr lang="en-US" sz="1400">
                <a:ea typeface="MS PGothic" pitchFamily="34" charset="-128"/>
              </a:rPr>
              <a:t>Platinum-free interval </a:t>
            </a:r>
            <a:br>
              <a:rPr lang="en-US" sz="1400">
                <a:ea typeface="MS PGothic" pitchFamily="34" charset="-128"/>
              </a:rPr>
            </a:br>
            <a:r>
              <a:rPr lang="en-US" sz="1400">
                <a:ea typeface="MS PGothic" pitchFamily="34" charset="-128"/>
              </a:rPr>
              <a:t>(6-12 months vs &gt;12 months)</a:t>
            </a:r>
          </a:p>
          <a:p>
            <a:pPr marL="169863" indent="-169863" defTabSz="762000">
              <a:spcAft>
                <a:spcPts val="600"/>
              </a:spcAft>
              <a:buFontTx/>
              <a:buChar char="•"/>
            </a:pPr>
            <a:r>
              <a:rPr lang="en-US" sz="1400" b="1">
                <a:solidFill>
                  <a:schemeClr val="folHlink"/>
                </a:solidFill>
                <a:latin typeface="Comic Sans MS" pitchFamily="66" charset="0"/>
                <a:ea typeface="MS PGothic" pitchFamily="34" charset="-128"/>
              </a:rPr>
              <a:t>Unsuccessful</a:t>
            </a:r>
            <a:r>
              <a:rPr lang="en-US" sz="1400">
                <a:ea typeface="MS PGothic" pitchFamily="34" charset="-128"/>
              </a:rPr>
              <a:t> cytoreductive surgery for recurrent disease (yes vs no)</a:t>
            </a:r>
          </a:p>
        </p:txBody>
      </p:sp>
      <p:sp>
        <p:nvSpPr>
          <p:cNvPr id="82949" name="TextBox 3"/>
          <p:cNvSpPr>
            <a:spLocks noChangeArrowheads="1"/>
          </p:cNvSpPr>
          <p:nvPr/>
        </p:nvSpPr>
        <p:spPr bwMode="auto">
          <a:xfrm>
            <a:off x="360363" y="1479550"/>
            <a:ext cx="2522537" cy="2457450"/>
          </a:xfrm>
          <a:prstGeom prst="roundRect">
            <a:avLst>
              <a:gd name="adj" fmla="val 16667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defTabSz="762000"/>
            <a:r>
              <a:rPr lang="en-US" b="1" dirty="0">
                <a:ea typeface="MS PGothic" pitchFamily="34" charset="-128"/>
                <a:cs typeface="Arial" panose="020B0604020202020204" pitchFamily="34" charset="0"/>
              </a:rPr>
              <a:t>Platinum-sensitive recurrent OC </a:t>
            </a:r>
          </a:p>
          <a:p>
            <a:pPr defTabSz="762000">
              <a:spcBef>
                <a:spcPts val="600"/>
              </a:spcBef>
              <a:buFont typeface="Arial" charset="0"/>
              <a:buChar char="•"/>
            </a:pPr>
            <a:r>
              <a:rPr lang="en-US" sz="1600" b="1" dirty="0">
                <a:ea typeface="MS PGothic" pitchFamily="34" charset="-128"/>
                <a:cs typeface="Arial" panose="020B0604020202020204" pitchFamily="34" charset="0"/>
              </a:rPr>
              <a:t> Measurable disease</a:t>
            </a:r>
          </a:p>
          <a:p>
            <a:pPr defTabSz="762000">
              <a:buFont typeface="Arial" charset="0"/>
              <a:buChar char="•"/>
            </a:pPr>
            <a:r>
              <a:rPr lang="en-US" sz="1600" b="1" dirty="0">
                <a:ea typeface="MS PGothic" pitchFamily="34" charset="-128"/>
                <a:cs typeface="Arial" panose="020B0604020202020204" pitchFamily="34" charset="0"/>
              </a:rPr>
              <a:t> ECOG 0/1</a:t>
            </a:r>
          </a:p>
          <a:p>
            <a:pPr defTabSz="762000">
              <a:buFont typeface="Arial" charset="0"/>
              <a:buChar char="•"/>
            </a:pPr>
            <a:r>
              <a:rPr lang="en-US" sz="1600" b="1" dirty="0">
                <a:ea typeface="MS PGothic" pitchFamily="34" charset="-128"/>
                <a:cs typeface="Arial" panose="020B0604020202020204" pitchFamily="34" charset="0"/>
              </a:rPr>
              <a:t> No prior chemo for </a:t>
            </a:r>
          </a:p>
          <a:p>
            <a:pPr defTabSz="762000">
              <a:lnSpc>
                <a:spcPct val="80000"/>
              </a:lnSpc>
              <a:buFont typeface="Arial" charset="0"/>
              <a:buNone/>
            </a:pPr>
            <a:r>
              <a:rPr lang="en-US" sz="1600" b="1" dirty="0">
                <a:ea typeface="MS PGothic" pitchFamily="34" charset="-128"/>
                <a:cs typeface="Arial" panose="020B0604020202020204" pitchFamily="34" charset="0"/>
              </a:rPr>
              <a:t>  recurrent OC</a:t>
            </a:r>
          </a:p>
          <a:p>
            <a:pPr defTabSz="762000">
              <a:buFont typeface="Arial" charset="0"/>
              <a:buChar char="•"/>
            </a:pPr>
            <a:r>
              <a:rPr lang="en-US" sz="1600" b="1" dirty="0">
                <a:ea typeface="MS PGothic" pitchFamily="34" charset="-128"/>
                <a:cs typeface="Arial" panose="020B0604020202020204" pitchFamily="34" charset="0"/>
              </a:rPr>
              <a:t> No prior Bev</a:t>
            </a:r>
          </a:p>
          <a:p>
            <a:pPr defTabSz="762000">
              <a:spcBef>
                <a:spcPts val="600"/>
              </a:spcBef>
            </a:pPr>
            <a:r>
              <a:rPr lang="en-US" sz="1600" b="1" dirty="0">
                <a:ea typeface="MS PGothic" pitchFamily="34" charset="-128"/>
                <a:cs typeface="Arial" panose="020B0604020202020204" pitchFamily="34" charset="0"/>
              </a:rPr>
              <a:t>(n = 484)</a:t>
            </a:r>
          </a:p>
        </p:txBody>
      </p:sp>
      <p:sp>
        <p:nvSpPr>
          <p:cNvPr id="82950" name="TextBox 4"/>
          <p:cNvSpPr txBox="1">
            <a:spLocks noChangeArrowheads="1"/>
          </p:cNvSpPr>
          <p:nvPr/>
        </p:nvSpPr>
        <p:spPr bwMode="auto">
          <a:xfrm>
            <a:off x="385763" y="5961063"/>
            <a:ext cx="44735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457200"/>
            <a:r>
              <a:rPr lang="en-US" sz="1200">
                <a:ea typeface="MS PGothic" pitchFamily="34" charset="-128"/>
              </a:rPr>
              <a:t>Bev, bevacizumab; PL, placebo; C, carboplatin; G, gemcitabine</a:t>
            </a:r>
          </a:p>
        </p:txBody>
      </p:sp>
      <p:cxnSp>
        <p:nvCxnSpPr>
          <p:cNvPr id="50184" name="Straight Arrow Connector 72"/>
          <p:cNvCxnSpPr>
            <a:cxnSpLocks noChangeShapeType="1"/>
          </p:cNvCxnSpPr>
          <p:nvPr/>
        </p:nvCxnSpPr>
        <p:spPr bwMode="auto">
          <a:xfrm flipV="1">
            <a:off x="2952750" y="1911350"/>
            <a:ext cx="936625" cy="7921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</p:cxnSp>
      <p:pic>
        <p:nvPicPr>
          <p:cNvPr id="82952" name="Group 6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48125" y="1263650"/>
            <a:ext cx="111442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53" name="Group 13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48125" y="1787525"/>
            <a:ext cx="1109663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954" name="Text Box 61"/>
          <p:cNvSpPr txBox="1">
            <a:spLocks noChangeArrowheads="1"/>
          </p:cNvSpPr>
          <p:nvPr/>
        </p:nvSpPr>
        <p:spPr bwMode="auto">
          <a:xfrm>
            <a:off x="5295900" y="1839913"/>
            <a:ext cx="2765425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>
            <a:spAutoFit/>
          </a:bodyPr>
          <a:lstStyle/>
          <a:p>
            <a:pPr defTabSz="762000">
              <a:spcBef>
                <a:spcPct val="50000"/>
              </a:spcBef>
            </a:pPr>
            <a:r>
              <a:rPr lang="en-US" sz="1600" b="1" dirty="0">
                <a:ea typeface="MS PGothic" pitchFamily="34" charset="-128"/>
                <a:cs typeface="Arial" panose="020B0604020202020204" pitchFamily="34" charset="0"/>
              </a:rPr>
              <a:t>G 1000 mg/m</a:t>
            </a:r>
            <a:r>
              <a:rPr lang="en-US" sz="1600" b="1" baseline="30000" dirty="0">
                <a:ea typeface="MS PGothic" pitchFamily="34" charset="-128"/>
                <a:cs typeface="Arial" panose="020B0604020202020204" pitchFamily="34" charset="0"/>
              </a:rPr>
              <a:t>2</a:t>
            </a:r>
            <a:r>
              <a:rPr lang="en-US" sz="1600" b="1" dirty="0">
                <a:ea typeface="MS PGothic" pitchFamily="34" charset="-128"/>
                <a:cs typeface="Arial" panose="020B0604020202020204" pitchFamily="34" charset="0"/>
              </a:rPr>
              <a:t>, d1 &amp; 8</a:t>
            </a:r>
            <a:endParaRPr lang="en-US" sz="1600" b="1" baseline="30000" dirty="0"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2955" name="Text Box 62"/>
          <p:cNvSpPr txBox="1">
            <a:spLocks noChangeArrowheads="1"/>
          </p:cNvSpPr>
          <p:nvPr/>
        </p:nvSpPr>
        <p:spPr bwMode="auto">
          <a:xfrm>
            <a:off x="5295900" y="1368425"/>
            <a:ext cx="2049463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>
            <a:spAutoFit/>
          </a:bodyPr>
          <a:lstStyle/>
          <a:p>
            <a:pPr defTabSz="762000">
              <a:spcBef>
                <a:spcPct val="50000"/>
              </a:spcBef>
            </a:pPr>
            <a:r>
              <a:rPr lang="en-US" sz="1600" b="1" dirty="0">
                <a:ea typeface="MS PGothic" pitchFamily="34" charset="-128"/>
                <a:cs typeface="Arial" panose="020B0604020202020204" pitchFamily="34" charset="0"/>
              </a:rPr>
              <a:t>C AUC 4</a:t>
            </a:r>
          </a:p>
        </p:txBody>
      </p:sp>
      <p:grpSp>
        <p:nvGrpSpPr>
          <p:cNvPr id="82956" name="AutoShape 57"/>
          <p:cNvGrpSpPr>
            <a:grpSpLocks/>
          </p:cNvGrpSpPr>
          <p:nvPr/>
        </p:nvGrpSpPr>
        <p:grpSpPr bwMode="auto">
          <a:xfrm>
            <a:off x="4048125" y="2293938"/>
            <a:ext cx="4767263" cy="498475"/>
            <a:chOff x="2481" y="1379"/>
            <a:chExt cx="3003" cy="314"/>
          </a:xfrm>
        </p:grpSpPr>
        <p:pic>
          <p:nvPicPr>
            <p:cNvPr id="82970" name="AutoShape 57"/>
            <p:cNvPicPr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481" y="1379"/>
              <a:ext cx="3003" cy="3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2971" name="Text Box 15"/>
            <p:cNvSpPr txBox="1">
              <a:spLocks noChangeArrowheads="1"/>
            </p:cNvSpPr>
            <p:nvPr/>
          </p:nvSpPr>
          <p:spPr bwMode="auto">
            <a:xfrm>
              <a:off x="2496" y="1466"/>
              <a:ext cx="2655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defTabSz="457200"/>
              <a:endParaRPr lang="en-US" sz="1600">
                <a:ea typeface="MS PGothic" pitchFamily="34" charset="-128"/>
              </a:endParaRPr>
            </a:p>
          </p:txBody>
        </p:sp>
      </p:grpSp>
      <p:sp>
        <p:nvSpPr>
          <p:cNvPr id="82957" name="Text Box 73"/>
          <p:cNvSpPr txBox="1">
            <a:spLocks noChangeArrowheads="1"/>
          </p:cNvSpPr>
          <p:nvPr/>
        </p:nvSpPr>
        <p:spPr bwMode="auto">
          <a:xfrm>
            <a:off x="4449763" y="2384425"/>
            <a:ext cx="2743200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>
            <a:spAutoFit/>
          </a:bodyPr>
          <a:lstStyle/>
          <a:p>
            <a:pPr algn="ctr" defTabSz="762000">
              <a:spcBef>
                <a:spcPct val="50000"/>
              </a:spcBef>
            </a:pPr>
            <a:r>
              <a:rPr lang="en-US" sz="1400" b="1">
                <a:ea typeface="MS PGothic" pitchFamily="34" charset="-128"/>
              </a:rPr>
              <a:t>PL q3w until progression</a:t>
            </a:r>
          </a:p>
        </p:txBody>
      </p:sp>
      <p:cxnSp>
        <p:nvCxnSpPr>
          <p:cNvPr id="50191" name="Straight Arrow Connector 76"/>
          <p:cNvCxnSpPr>
            <a:cxnSpLocks noChangeShapeType="1"/>
          </p:cNvCxnSpPr>
          <p:nvPr/>
        </p:nvCxnSpPr>
        <p:spPr bwMode="auto">
          <a:xfrm>
            <a:off x="2952750" y="2703513"/>
            <a:ext cx="936625" cy="792162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</p:cxnSp>
      <p:pic>
        <p:nvPicPr>
          <p:cNvPr id="82959" name="Group 36"/>
          <p:cNvPicPr>
            <a:picLocks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059238" y="3208338"/>
            <a:ext cx="1109662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60" name="Group 43"/>
          <p:cNvPicPr>
            <a:picLocks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059238" y="3732213"/>
            <a:ext cx="1109662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961" name="Text Box 66"/>
          <p:cNvSpPr txBox="1">
            <a:spLocks noChangeArrowheads="1"/>
          </p:cNvSpPr>
          <p:nvPr/>
        </p:nvSpPr>
        <p:spPr bwMode="auto">
          <a:xfrm>
            <a:off x="5284788" y="3311525"/>
            <a:ext cx="2176462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>
            <a:spAutoFit/>
          </a:bodyPr>
          <a:lstStyle/>
          <a:p>
            <a:pPr defTabSz="762000">
              <a:spcBef>
                <a:spcPct val="50000"/>
              </a:spcBef>
            </a:pPr>
            <a:r>
              <a:rPr lang="en-US" sz="1600" b="1" dirty="0">
                <a:ea typeface="MS PGothic" pitchFamily="34" charset="-128"/>
                <a:cs typeface="Arial" panose="020B0604020202020204" pitchFamily="34" charset="0"/>
              </a:rPr>
              <a:t>C AUC 4</a:t>
            </a:r>
          </a:p>
        </p:txBody>
      </p:sp>
      <p:grpSp>
        <p:nvGrpSpPr>
          <p:cNvPr id="82962" name="AutoShape 59"/>
          <p:cNvGrpSpPr>
            <a:grpSpLocks/>
          </p:cNvGrpSpPr>
          <p:nvPr/>
        </p:nvGrpSpPr>
        <p:grpSpPr bwMode="auto">
          <a:xfrm>
            <a:off x="4059238" y="4244975"/>
            <a:ext cx="4760912" cy="536575"/>
            <a:chOff x="2488" y="2481"/>
            <a:chExt cx="2999" cy="338"/>
          </a:xfrm>
        </p:grpSpPr>
        <p:pic>
          <p:nvPicPr>
            <p:cNvPr id="82968" name="AutoShape 59"/>
            <p:cNvPicPr>
              <a:picLocks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488" y="2481"/>
              <a:ext cx="2999" cy="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2969" name="Text Box 23"/>
            <p:cNvSpPr txBox="1">
              <a:spLocks noChangeArrowheads="1"/>
            </p:cNvSpPr>
            <p:nvPr/>
          </p:nvSpPr>
          <p:spPr bwMode="auto">
            <a:xfrm>
              <a:off x="2504" y="2575"/>
              <a:ext cx="2655" cy="1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defTabSz="457200"/>
              <a:endParaRPr lang="en-US" sz="1600">
                <a:ea typeface="MS PGothic" pitchFamily="34" charset="-128"/>
              </a:endParaRPr>
            </a:p>
          </p:txBody>
        </p:sp>
      </p:grpSp>
      <p:sp>
        <p:nvSpPr>
          <p:cNvPr id="82963" name="Text Box 72"/>
          <p:cNvSpPr txBox="1">
            <a:spLocks noChangeArrowheads="1"/>
          </p:cNvSpPr>
          <p:nvPr/>
        </p:nvSpPr>
        <p:spPr bwMode="auto">
          <a:xfrm>
            <a:off x="3898900" y="4351338"/>
            <a:ext cx="4225925" cy="30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>
            <a:spAutoFit/>
          </a:bodyPr>
          <a:lstStyle/>
          <a:p>
            <a:pPr algn="ctr" defTabSz="762000">
              <a:spcBef>
                <a:spcPct val="50000"/>
              </a:spcBef>
            </a:pPr>
            <a:r>
              <a:rPr lang="en-US" sz="1400" b="1" dirty="0">
                <a:ea typeface="MS PGothic" pitchFamily="34" charset="-128"/>
                <a:cs typeface="Arial" panose="020B0604020202020204" pitchFamily="34" charset="0"/>
              </a:rPr>
              <a:t>Bev 15 mg/kg q3w until progression</a:t>
            </a:r>
          </a:p>
        </p:txBody>
      </p:sp>
      <p:sp>
        <p:nvSpPr>
          <p:cNvPr id="82964" name="Text Box 61"/>
          <p:cNvSpPr txBox="1">
            <a:spLocks noChangeArrowheads="1"/>
          </p:cNvSpPr>
          <p:nvPr/>
        </p:nvSpPr>
        <p:spPr bwMode="auto">
          <a:xfrm>
            <a:off x="5281613" y="3779838"/>
            <a:ext cx="2763837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>
            <a:spAutoFit/>
          </a:bodyPr>
          <a:lstStyle/>
          <a:p>
            <a:pPr defTabSz="762000">
              <a:spcBef>
                <a:spcPct val="50000"/>
              </a:spcBef>
            </a:pPr>
            <a:r>
              <a:rPr lang="en-US" sz="1600" b="1" dirty="0">
                <a:ea typeface="MS PGothic" pitchFamily="34" charset="-128"/>
                <a:cs typeface="Arial" panose="020B0604020202020204" pitchFamily="34" charset="0"/>
              </a:rPr>
              <a:t>G 1000 mg/m</a:t>
            </a:r>
            <a:r>
              <a:rPr lang="en-US" sz="1600" b="1" baseline="30000" dirty="0">
                <a:ea typeface="MS PGothic" pitchFamily="34" charset="-128"/>
                <a:cs typeface="Arial" panose="020B0604020202020204" pitchFamily="34" charset="0"/>
              </a:rPr>
              <a:t>2</a:t>
            </a:r>
            <a:r>
              <a:rPr lang="en-US" sz="1600" b="1" dirty="0">
                <a:ea typeface="MS PGothic" pitchFamily="34" charset="-128"/>
                <a:cs typeface="Arial" panose="020B0604020202020204" pitchFamily="34" charset="0"/>
              </a:rPr>
              <a:t>, d1 &amp; 8</a:t>
            </a:r>
            <a:endParaRPr lang="en-US" sz="1600" b="1" baseline="30000" dirty="0"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2965" name="TextBox 70"/>
          <p:cNvSpPr txBox="1">
            <a:spLocks noChangeArrowheads="1"/>
          </p:cNvSpPr>
          <p:nvPr/>
        </p:nvSpPr>
        <p:spPr bwMode="auto">
          <a:xfrm>
            <a:off x="2952750" y="4005263"/>
            <a:ext cx="11398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/>
            <a:r>
              <a:rPr lang="en-US" sz="1600" b="1">
                <a:ea typeface="MS PGothic" pitchFamily="34" charset="-128"/>
              </a:rPr>
              <a:t>CG + Bev</a:t>
            </a:r>
          </a:p>
        </p:txBody>
      </p:sp>
      <p:sp>
        <p:nvSpPr>
          <p:cNvPr id="82966" name="TextBox 1"/>
          <p:cNvSpPr txBox="1">
            <a:spLocks noChangeArrowheads="1"/>
          </p:cNvSpPr>
          <p:nvPr/>
        </p:nvSpPr>
        <p:spPr bwMode="auto">
          <a:xfrm>
            <a:off x="395288" y="6165850"/>
            <a:ext cx="53562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/>
            <a:r>
              <a:rPr lang="en-GB" sz="1200" dirty="0" err="1">
                <a:ea typeface="MS PGothic" pitchFamily="34" charset="-128"/>
              </a:rPr>
              <a:t>Aghajanian</a:t>
            </a:r>
            <a:r>
              <a:rPr lang="en-GB" sz="1200" dirty="0">
                <a:ea typeface="MS PGothic" pitchFamily="34" charset="-128"/>
              </a:rPr>
              <a:t> C, et al. </a:t>
            </a:r>
            <a:r>
              <a:rPr lang="en-GB" sz="1200" i="1" dirty="0">
                <a:ea typeface="MS PGothic" pitchFamily="34" charset="-128"/>
              </a:rPr>
              <a:t>J </a:t>
            </a:r>
            <a:r>
              <a:rPr lang="en-GB" sz="1200" i="1" dirty="0" err="1">
                <a:ea typeface="MS PGothic" pitchFamily="34" charset="-128"/>
              </a:rPr>
              <a:t>Clin</a:t>
            </a:r>
            <a:r>
              <a:rPr lang="en-GB" sz="1200" i="1" dirty="0">
                <a:ea typeface="MS PGothic" pitchFamily="34" charset="-128"/>
              </a:rPr>
              <a:t> </a:t>
            </a:r>
            <a:r>
              <a:rPr lang="en-GB" sz="1200" i="1" dirty="0" err="1">
                <a:ea typeface="MS PGothic" pitchFamily="34" charset="-128"/>
              </a:rPr>
              <a:t>Oncol</a:t>
            </a:r>
            <a:r>
              <a:rPr lang="en-GB" sz="1200" i="1" dirty="0">
                <a:ea typeface="MS PGothic" pitchFamily="34" charset="-128"/>
              </a:rPr>
              <a:t>. </a:t>
            </a:r>
            <a:r>
              <a:rPr lang="en-GB" sz="1200" dirty="0">
                <a:ea typeface="MS PGothic" pitchFamily="34" charset="-128"/>
              </a:rPr>
              <a:t>2012;30(17):2039-2045.</a:t>
            </a:r>
          </a:p>
        </p:txBody>
      </p:sp>
      <p:sp>
        <p:nvSpPr>
          <p:cNvPr id="455708" name="Text Box 28"/>
          <p:cNvSpPr txBox="1">
            <a:spLocks noChangeArrowheads="1"/>
          </p:cNvSpPr>
          <p:nvPr/>
        </p:nvSpPr>
        <p:spPr bwMode="auto">
          <a:xfrm>
            <a:off x="231775" y="141288"/>
            <a:ext cx="2808782" cy="36933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b="1" dirty="0">
                <a:solidFill>
                  <a:schemeClr val="folHlink"/>
                </a:solidFill>
                <a:latin typeface="Comic Sans MS" pitchFamily="66" charset="0"/>
              </a:rPr>
              <a:t>No. </a:t>
            </a:r>
            <a:r>
              <a:rPr lang="de-DE" b="1" dirty="0" smtClean="0">
                <a:solidFill>
                  <a:schemeClr val="folHlink"/>
                </a:solidFill>
                <a:latin typeface="Comic Sans MS" pitchFamily="66" charset="0"/>
              </a:rPr>
              <a:t>2: </a:t>
            </a:r>
            <a:r>
              <a:rPr lang="de-DE" b="1" dirty="0">
                <a:solidFill>
                  <a:schemeClr val="folHlink"/>
                </a:solidFill>
                <a:latin typeface="Comic Sans MS" pitchFamily="66" charset="0"/>
              </a:rPr>
              <a:t>Carbo-Gem-Bev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1752600" y="511175"/>
            <a:ext cx="5565775" cy="6477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OCEANS: Efficacy PFS and OR</a:t>
            </a:r>
          </a:p>
        </p:txBody>
      </p:sp>
      <p:pic>
        <p:nvPicPr>
          <p:cNvPr id="84994" name="Picture 29" descr="Bild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188" y="1196975"/>
            <a:ext cx="7848600" cy="501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4995" name="TextBox 1"/>
          <p:cNvSpPr txBox="1">
            <a:spLocks noChangeArrowheads="1"/>
          </p:cNvSpPr>
          <p:nvPr/>
        </p:nvSpPr>
        <p:spPr bwMode="auto">
          <a:xfrm>
            <a:off x="395288" y="6220442"/>
            <a:ext cx="535622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/>
            <a:r>
              <a:rPr lang="en-GB" sz="1200" dirty="0" err="1">
                <a:ea typeface="MS PGothic" pitchFamily="34" charset="-128"/>
              </a:rPr>
              <a:t>Aghajanian</a:t>
            </a:r>
            <a:r>
              <a:rPr lang="en-GB" sz="1200" dirty="0">
                <a:ea typeface="MS PGothic" pitchFamily="34" charset="-128"/>
              </a:rPr>
              <a:t> C, et al. </a:t>
            </a:r>
            <a:r>
              <a:rPr lang="en-GB" sz="1200" i="1" dirty="0">
                <a:ea typeface="MS PGothic" pitchFamily="34" charset="-128"/>
              </a:rPr>
              <a:t>J </a:t>
            </a:r>
            <a:r>
              <a:rPr lang="en-GB" sz="1200" i="1" dirty="0" err="1">
                <a:ea typeface="MS PGothic" pitchFamily="34" charset="-128"/>
              </a:rPr>
              <a:t>Clin</a:t>
            </a:r>
            <a:r>
              <a:rPr lang="en-GB" sz="1200" i="1" dirty="0">
                <a:ea typeface="MS PGothic" pitchFamily="34" charset="-128"/>
              </a:rPr>
              <a:t> </a:t>
            </a:r>
            <a:r>
              <a:rPr lang="en-GB" sz="1200" i="1" dirty="0" err="1">
                <a:ea typeface="MS PGothic" pitchFamily="34" charset="-128"/>
              </a:rPr>
              <a:t>Oncol</a:t>
            </a:r>
            <a:r>
              <a:rPr lang="en-GB" sz="1200" i="1" dirty="0">
                <a:ea typeface="MS PGothic" pitchFamily="34" charset="-128"/>
              </a:rPr>
              <a:t>. </a:t>
            </a:r>
            <a:r>
              <a:rPr lang="en-GB" sz="1200" dirty="0">
                <a:ea typeface="MS PGothic" pitchFamily="34" charset="-128"/>
              </a:rPr>
              <a:t>2012;30(17):2039-2045.</a:t>
            </a:r>
          </a:p>
        </p:txBody>
      </p:sp>
      <p:sp>
        <p:nvSpPr>
          <p:cNvPr id="7" name="Text Box 28"/>
          <p:cNvSpPr txBox="1">
            <a:spLocks noChangeArrowheads="1"/>
          </p:cNvSpPr>
          <p:nvPr/>
        </p:nvSpPr>
        <p:spPr bwMode="auto">
          <a:xfrm>
            <a:off x="231775" y="141288"/>
            <a:ext cx="2808288" cy="369887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b="1" dirty="0" err="1">
                <a:solidFill>
                  <a:schemeClr val="folHlink"/>
                </a:solidFill>
                <a:latin typeface="Comic Sans MS" pitchFamily="66" charset="0"/>
              </a:rPr>
              <a:t>No</a:t>
            </a:r>
            <a:r>
              <a:rPr lang="de-DE" b="1" dirty="0">
                <a:solidFill>
                  <a:schemeClr val="folHlink"/>
                </a:solidFill>
                <a:latin typeface="Comic Sans MS" pitchFamily="66" charset="0"/>
              </a:rPr>
              <a:t>. 2: </a:t>
            </a:r>
            <a:r>
              <a:rPr lang="de-DE" b="1" dirty="0" err="1">
                <a:solidFill>
                  <a:schemeClr val="folHlink"/>
                </a:solidFill>
                <a:latin typeface="Comic Sans MS" pitchFamily="66" charset="0"/>
              </a:rPr>
              <a:t>Carbo</a:t>
            </a:r>
            <a:r>
              <a:rPr lang="de-DE" b="1" dirty="0">
                <a:solidFill>
                  <a:schemeClr val="folHlink"/>
                </a:solidFill>
                <a:latin typeface="Comic Sans MS" pitchFamily="66" charset="0"/>
              </a:rPr>
              <a:t>-</a:t>
            </a:r>
            <a:r>
              <a:rPr lang="de-DE" b="1" dirty="0" err="1">
                <a:solidFill>
                  <a:schemeClr val="folHlink"/>
                </a:solidFill>
                <a:latin typeface="Comic Sans MS" pitchFamily="66" charset="0"/>
              </a:rPr>
              <a:t>Gem</a:t>
            </a:r>
            <a:r>
              <a:rPr lang="de-DE" b="1" dirty="0">
                <a:solidFill>
                  <a:schemeClr val="folHlink"/>
                </a:solidFill>
                <a:latin typeface="Comic Sans MS" pitchFamily="66" charset="0"/>
              </a:rPr>
              <a:t>-Bev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1814513" y="477838"/>
            <a:ext cx="5565775" cy="6477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OCEANS: Survival Analyses</a:t>
            </a:r>
          </a:p>
        </p:txBody>
      </p:sp>
      <p:sp>
        <p:nvSpPr>
          <p:cNvPr id="87042" name="TextBox 1"/>
          <p:cNvSpPr txBox="1">
            <a:spLocks noChangeArrowheads="1"/>
          </p:cNvSpPr>
          <p:nvPr/>
        </p:nvSpPr>
        <p:spPr bwMode="auto">
          <a:xfrm>
            <a:off x="395288" y="6453188"/>
            <a:ext cx="53562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/>
            <a:r>
              <a:rPr lang="en-GB" sz="1000">
                <a:ea typeface="MS PGothic" pitchFamily="34" charset="-128"/>
              </a:rPr>
              <a:t>.</a:t>
            </a:r>
          </a:p>
        </p:txBody>
      </p:sp>
      <p:sp>
        <p:nvSpPr>
          <p:cNvPr id="474116" name="Text Box 4"/>
          <p:cNvSpPr txBox="1">
            <a:spLocks noChangeArrowheads="1"/>
          </p:cNvSpPr>
          <p:nvPr/>
        </p:nvSpPr>
        <p:spPr bwMode="auto">
          <a:xfrm>
            <a:off x="231775" y="141288"/>
            <a:ext cx="2808288" cy="369887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b="1" dirty="0" err="1">
                <a:solidFill>
                  <a:schemeClr val="folHlink"/>
                </a:solidFill>
                <a:latin typeface="Comic Sans MS" pitchFamily="66" charset="0"/>
              </a:rPr>
              <a:t>No</a:t>
            </a:r>
            <a:r>
              <a:rPr lang="de-DE" b="1" dirty="0">
                <a:solidFill>
                  <a:schemeClr val="folHlink"/>
                </a:solidFill>
                <a:latin typeface="Comic Sans MS" pitchFamily="66" charset="0"/>
              </a:rPr>
              <a:t>. 2: </a:t>
            </a:r>
            <a:r>
              <a:rPr lang="de-DE" b="1" dirty="0" err="1">
                <a:solidFill>
                  <a:schemeClr val="folHlink"/>
                </a:solidFill>
                <a:latin typeface="Comic Sans MS" pitchFamily="66" charset="0"/>
              </a:rPr>
              <a:t>Carbo</a:t>
            </a:r>
            <a:r>
              <a:rPr lang="de-DE" b="1" dirty="0">
                <a:solidFill>
                  <a:schemeClr val="folHlink"/>
                </a:solidFill>
                <a:latin typeface="Comic Sans MS" pitchFamily="66" charset="0"/>
              </a:rPr>
              <a:t>-</a:t>
            </a:r>
            <a:r>
              <a:rPr lang="de-DE" b="1" dirty="0" err="1">
                <a:solidFill>
                  <a:schemeClr val="folHlink"/>
                </a:solidFill>
                <a:latin typeface="Comic Sans MS" pitchFamily="66" charset="0"/>
              </a:rPr>
              <a:t>Gem</a:t>
            </a:r>
            <a:r>
              <a:rPr lang="de-DE" b="1" dirty="0">
                <a:solidFill>
                  <a:schemeClr val="folHlink"/>
                </a:solidFill>
                <a:latin typeface="Comic Sans MS" pitchFamily="66" charset="0"/>
              </a:rPr>
              <a:t>-Bev</a:t>
            </a:r>
          </a:p>
        </p:txBody>
      </p:sp>
      <p:pic>
        <p:nvPicPr>
          <p:cNvPr id="87044" name="Picture 6" descr="Bild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0688" y="1125538"/>
            <a:ext cx="8183562" cy="490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4119" name="Text Box 7"/>
          <p:cNvSpPr txBox="1">
            <a:spLocks noChangeArrowheads="1"/>
          </p:cNvSpPr>
          <p:nvPr/>
        </p:nvSpPr>
        <p:spPr bwMode="auto">
          <a:xfrm>
            <a:off x="376238" y="6142038"/>
            <a:ext cx="4376737" cy="3365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600" b="1">
                <a:solidFill>
                  <a:schemeClr val="folHlink"/>
                </a:solidFill>
                <a:latin typeface="Comic Sans MS" pitchFamily="66" charset="0"/>
                <a:cs typeface="Arial" pitchFamily="34" charset="0"/>
              </a:rPr>
              <a:t>… again, neither survival benefit nor harm</a:t>
            </a:r>
          </a:p>
        </p:txBody>
      </p:sp>
      <p:sp>
        <p:nvSpPr>
          <p:cNvPr id="87046" name="TextBox 46"/>
          <p:cNvSpPr txBox="1">
            <a:spLocks noChangeArrowheads="1"/>
          </p:cNvSpPr>
          <p:nvPr/>
        </p:nvSpPr>
        <p:spPr bwMode="auto">
          <a:xfrm>
            <a:off x="351972" y="6458858"/>
            <a:ext cx="885348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1050" dirty="0">
                <a:ea typeface="MS PGothic" pitchFamily="34" charset="-128"/>
              </a:rPr>
              <a:t>1. </a:t>
            </a:r>
            <a:r>
              <a:rPr lang="en-US" sz="1050" dirty="0" err="1">
                <a:ea typeface="MS PGothic" pitchFamily="34" charset="-128"/>
              </a:rPr>
              <a:t>Aghajanian</a:t>
            </a:r>
            <a:r>
              <a:rPr lang="en-US" sz="1050" dirty="0">
                <a:ea typeface="MS PGothic" pitchFamily="34" charset="-128"/>
              </a:rPr>
              <a:t> C, et al. </a:t>
            </a:r>
            <a:r>
              <a:rPr lang="en-US" sz="1050" i="1" dirty="0">
                <a:ea typeface="MS PGothic" pitchFamily="34" charset="-128"/>
              </a:rPr>
              <a:t>J </a:t>
            </a:r>
            <a:r>
              <a:rPr lang="en-US" sz="1050" i="1" dirty="0" err="1">
                <a:ea typeface="MS PGothic" pitchFamily="34" charset="-128"/>
              </a:rPr>
              <a:t>Clin</a:t>
            </a:r>
            <a:r>
              <a:rPr lang="en-US" sz="1050" i="1" dirty="0">
                <a:ea typeface="MS PGothic" pitchFamily="34" charset="-128"/>
              </a:rPr>
              <a:t> </a:t>
            </a:r>
            <a:r>
              <a:rPr lang="en-US" sz="1050" i="1" dirty="0" err="1">
                <a:ea typeface="MS PGothic" pitchFamily="34" charset="-128"/>
              </a:rPr>
              <a:t>Oncol</a:t>
            </a:r>
            <a:r>
              <a:rPr lang="en-US" sz="1050" i="1" dirty="0">
                <a:ea typeface="MS PGothic" pitchFamily="34" charset="-128"/>
              </a:rPr>
              <a:t>. </a:t>
            </a:r>
            <a:r>
              <a:rPr lang="en-US" sz="1050" dirty="0">
                <a:ea typeface="MS PGothic" pitchFamily="34" charset="-128"/>
              </a:rPr>
              <a:t>2011;29(</a:t>
            </a:r>
            <a:r>
              <a:rPr lang="en-US" sz="1050" dirty="0" err="1">
                <a:ea typeface="MS PGothic" pitchFamily="34" charset="-128"/>
              </a:rPr>
              <a:t>suppl</a:t>
            </a:r>
            <a:r>
              <a:rPr lang="en-US" sz="1050" dirty="0">
                <a:ea typeface="MS PGothic" pitchFamily="34" charset="-128"/>
              </a:rPr>
              <a:t>): Abstract LBA5007; 2. </a:t>
            </a:r>
            <a:r>
              <a:rPr lang="en-US" sz="1050" dirty="0" err="1">
                <a:ea typeface="MS PGothic" pitchFamily="34" charset="-128"/>
              </a:rPr>
              <a:t>Aghajanian</a:t>
            </a:r>
            <a:r>
              <a:rPr lang="en-US" sz="1050" dirty="0">
                <a:ea typeface="MS PGothic" pitchFamily="34" charset="-128"/>
              </a:rPr>
              <a:t> C, et al. </a:t>
            </a:r>
            <a:r>
              <a:rPr lang="en-US" sz="1050" i="1" dirty="0"/>
              <a:t>Ann </a:t>
            </a:r>
            <a:r>
              <a:rPr lang="en-US" sz="1050" i="1" dirty="0" err="1"/>
              <a:t>Oncol</a:t>
            </a:r>
            <a:r>
              <a:rPr lang="en-US" sz="1050" i="1" dirty="0"/>
              <a:t>.</a:t>
            </a:r>
            <a:r>
              <a:rPr lang="en-US" sz="1050" dirty="0"/>
              <a:t> 2012:23(</a:t>
            </a:r>
            <a:r>
              <a:rPr lang="en-US" sz="1050" dirty="0" err="1"/>
              <a:t>Suppl</a:t>
            </a:r>
            <a:r>
              <a:rPr lang="en-US" sz="1050" dirty="0"/>
              <a:t> 9): Abstract 9670. </a:t>
            </a:r>
            <a:endParaRPr lang="en-US" sz="1050" dirty="0">
              <a:ea typeface="MS PGothic" pitchFamily="34" charset="-128"/>
            </a:endParaRPr>
          </a:p>
        </p:txBody>
      </p:sp>
      <p:sp>
        <p:nvSpPr>
          <p:cNvPr id="87047" name="TextBox 1"/>
          <p:cNvSpPr txBox="1">
            <a:spLocks noChangeArrowheads="1"/>
          </p:cNvSpPr>
          <p:nvPr/>
        </p:nvSpPr>
        <p:spPr bwMode="auto">
          <a:xfrm>
            <a:off x="2808288" y="1719263"/>
            <a:ext cx="20796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aseline="300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7048" name="TextBox 9"/>
          <p:cNvSpPr txBox="1">
            <a:spLocks noChangeArrowheads="1"/>
          </p:cNvSpPr>
          <p:nvPr/>
        </p:nvSpPr>
        <p:spPr bwMode="auto">
          <a:xfrm>
            <a:off x="6507163" y="1733550"/>
            <a:ext cx="2000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aseline="30000">
                <a:solidFill>
                  <a:schemeClr val="bg1"/>
                </a:solidFill>
              </a:rPr>
              <a:t>2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89" name="Grafik 11" descr="Bild1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7038" y="757238"/>
            <a:ext cx="8196262" cy="4687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231775" y="141288"/>
            <a:ext cx="5391219" cy="36933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b="1" dirty="0" err="1">
                <a:solidFill>
                  <a:schemeClr val="folHlink"/>
                </a:solidFill>
                <a:latin typeface="Comic Sans MS" pitchFamily="66" charset="0"/>
              </a:rPr>
              <a:t>No</a:t>
            </a:r>
            <a:r>
              <a:rPr lang="de-DE" b="1" dirty="0">
                <a:solidFill>
                  <a:schemeClr val="folHlink"/>
                </a:solidFill>
                <a:latin typeface="Comic Sans MS" pitchFamily="66" charset="0"/>
              </a:rPr>
              <a:t>. 1 and 2: </a:t>
            </a:r>
            <a:r>
              <a:rPr lang="de-DE" b="1" dirty="0" smtClean="0">
                <a:solidFill>
                  <a:schemeClr val="folHlink"/>
                </a:solidFill>
                <a:latin typeface="Comic Sans MS" pitchFamily="66" charset="0"/>
              </a:rPr>
              <a:t>Carbo-PLD </a:t>
            </a:r>
            <a:r>
              <a:rPr lang="de-DE" b="1" dirty="0">
                <a:solidFill>
                  <a:schemeClr val="folHlink"/>
                </a:solidFill>
                <a:latin typeface="Comic Sans MS" pitchFamily="66" charset="0"/>
              </a:rPr>
              <a:t>or Carbo-Gem-Bev ?</a:t>
            </a: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34665" y="5582004"/>
            <a:ext cx="8758864" cy="9233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b="1" dirty="0">
                <a:solidFill>
                  <a:schemeClr val="folHlink"/>
                </a:solidFill>
                <a:latin typeface="Comic Sans MS" pitchFamily="66" charset="0"/>
              </a:rPr>
              <a:t>Problem: </a:t>
            </a:r>
            <a:r>
              <a:rPr lang="de-DE" b="1" dirty="0" err="1">
                <a:solidFill>
                  <a:schemeClr val="folHlink"/>
                </a:solidFill>
                <a:latin typeface="Comic Sans MS" pitchFamily="66" charset="0"/>
              </a:rPr>
              <a:t>Bevacizumab</a:t>
            </a:r>
            <a:r>
              <a:rPr lang="de-DE" b="1" dirty="0">
                <a:solidFill>
                  <a:schemeClr val="folHlink"/>
                </a:solidFill>
                <a:latin typeface="Comic Sans MS" pitchFamily="66" charset="0"/>
              </a:rPr>
              <a:t> </a:t>
            </a:r>
            <a:r>
              <a:rPr lang="de-DE" b="1" dirty="0" err="1">
                <a:solidFill>
                  <a:schemeClr val="folHlink"/>
                </a:solidFill>
                <a:latin typeface="Comic Sans MS" pitchFamily="66" charset="0"/>
              </a:rPr>
              <a:t>is</a:t>
            </a:r>
            <a:r>
              <a:rPr lang="de-DE" b="1" dirty="0">
                <a:solidFill>
                  <a:schemeClr val="folHlink"/>
                </a:solidFill>
                <a:latin typeface="Comic Sans MS" pitchFamily="66" charset="0"/>
              </a:rPr>
              <a:t> </a:t>
            </a:r>
            <a:r>
              <a:rPr lang="de-DE" b="1" dirty="0" err="1">
                <a:solidFill>
                  <a:schemeClr val="folHlink"/>
                </a:solidFill>
                <a:latin typeface="Comic Sans MS" pitchFamily="66" charset="0"/>
              </a:rPr>
              <a:t>only</a:t>
            </a:r>
            <a:r>
              <a:rPr lang="de-DE" b="1" dirty="0">
                <a:solidFill>
                  <a:schemeClr val="folHlink"/>
                </a:solidFill>
                <a:latin typeface="Comic Sans MS" pitchFamily="66" charset="0"/>
              </a:rPr>
              <a:t> registered </a:t>
            </a:r>
            <a:r>
              <a:rPr lang="de-DE" b="1" dirty="0" err="1">
                <a:solidFill>
                  <a:schemeClr val="folHlink"/>
                </a:solidFill>
                <a:latin typeface="Comic Sans MS" pitchFamily="66" charset="0"/>
              </a:rPr>
              <a:t>for</a:t>
            </a:r>
            <a:r>
              <a:rPr lang="de-DE" b="1" dirty="0">
                <a:solidFill>
                  <a:schemeClr val="folHlink"/>
                </a:solidFill>
                <a:latin typeface="Comic Sans MS" pitchFamily="66" charset="0"/>
              </a:rPr>
              <a:t> </a:t>
            </a:r>
            <a:r>
              <a:rPr lang="de-DE" b="1" dirty="0" err="1">
                <a:solidFill>
                  <a:schemeClr val="folHlink"/>
                </a:solidFill>
                <a:latin typeface="Comic Sans MS" pitchFamily="66" charset="0"/>
              </a:rPr>
              <a:t>one</a:t>
            </a:r>
            <a:r>
              <a:rPr lang="de-DE" b="1" dirty="0">
                <a:solidFill>
                  <a:schemeClr val="folHlink"/>
                </a:solidFill>
                <a:latin typeface="Comic Sans MS" pitchFamily="66" charset="0"/>
              </a:rPr>
              <a:t> </a:t>
            </a:r>
            <a:r>
              <a:rPr lang="de-DE" b="1" dirty="0" err="1">
                <a:solidFill>
                  <a:schemeClr val="folHlink"/>
                </a:solidFill>
                <a:latin typeface="Comic Sans MS" pitchFamily="66" charset="0"/>
              </a:rPr>
              <a:t>line</a:t>
            </a:r>
            <a:r>
              <a:rPr lang="de-DE" b="1" dirty="0">
                <a:solidFill>
                  <a:schemeClr val="folHlink"/>
                </a:solidFill>
                <a:latin typeface="Comic Sans MS" pitchFamily="66" charset="0"/>
              </a:rPr>
              <a:t> – in Europe;</a:t>
            </a:r>
          </a:p>
          <a:p>
            <a:pPr marL="1023938" indent="-1023938">
              <a:defRPr/>
            </a:pPr>
            <a:r>
              <a:rPr lang="de-DE" b="1" dirty="0">
                <a:solidFill>
                  <a:schemeClr val="folHlink"/>
                </a:solidFill>
                <a:latin typeface="Comic Sans MS" pitchFamily="66" charset="0"/>
              </a:rPr>
              <a:t>	</a:t>
            </a:r>
            <a:r>
              <a:rPr lang="de-DE" b="1" dirty="0" smtClean="0">
                <a:solidFill>
                  <a:schemeClr val="folHlink"/>
                </a:solidFill>
                <a:latin typeface="Comic Sans MS" pitchFamily="66" charset="0"/>
              </a:rPr>
              <a:t>either </a:t>
            </a:r>
            <a:r>
              <a:rPr lang="de-DE" b="1" dirty="0">
                <a:solidFill>
                  <a:schemeClr val="folHlink"/>
                </a:solidFill>
                <a:latin typeface="Comic Sans MS" pitchFamily="66" charset="0"/>
              </a:rPr>
              <a:t>first-line or </a:t>
            </a:r>
            <a:r>
              <a:rPr lang="de-DE" b="1" dirty="0" smtClean="0">
                <a:solidFill>
                  <a:schemeClr val="folHlink"/>
                </a:solidFill>
                <a:latin typeface="Comic Sans MS" pitchFamily="66" charset="0"/>
              </a:rPr>
              <a:t>platinum-sensitive </a:t>
            </a:r>
            <a:r>
              <a:rPr lang="de-DE" b="1" dirty="0">
                <a:solidFill>
                  <a:schemeClr val="folHlink"/>
                </a:solidFill>
                <a:latin typeface="Comic Sans MS" pitchFamily="66" charset="0"/>
              </a:rPr>
              <a:t>relapse or </a:t>
            </a:r>
            <a:r>
              <a:rPr lang="de-DE" b="1" dirty="0" err="1" smtClean="0">
                <a:solidFill>
                  <a:schemeClr val="folHlink"/>
                </a:solidFill>
                <a:latin typeface="Comic Sans MS" pitchFamily="66" charset="0"/>
              </a:rPr>
              <a:t>platinum-resistant</a:t>
            </a:r>
            <a:r>
              <a:rPr lang="de-DE" b="1" dirty="0" smtClean="0">
                <a:solidFill>
                  <a:schemeClr val="folHlink"/>
                </a:solidFill>
                <a:latin typeface="Comic Sans MS" pitchFamily="66" charset="0"/>
              </a:rPr>
              <a:t> </a:t>
            </a:r>
            <a:r>
              <a:rPr lang="de-DE" b="1" dirty="0" err="1" smtClean="0">
                <a:solidFill>
                  <a:schemeClr val="folHlink"/>
                </a:solidFill>
                <a:latin typeface="Comic Sans MS" pitchFamily="66" charset="0"/>
              </a:rPr>
              <a:t>relapse</a:t>
            </a:r>
            <a:r>
              <a:rPr lang="de-DE" b="1" dirty="0" smtClean="0">
                <a:solidFill>
                  <a:schemeClr val="folHlink"/>
                </a:solidFill>
                <a:latin typeface="Comic Sans MS" pitchFamily="66" charset="0"/>
              </a:rPr>
              <a:t>…. </a:t>
            </a:r>
            <a:r>
              <a:rPr lang="de-DE" b="1" dirty="0" err="1" smtClean="0">
                <a:solidFill>
                  <a:schemeClr val="folHlink"/>
                </a:solidFill>
                <a:latin typeface="Comic Sans MS" pitchFamily="66" charset="0"/>
              </a:rPr>
              <a:t>and</a:t>
            </a:r>
            <a:r>
              <a:rPr lang="de-DE" b="1" dirty="0" smtClean="0">
                <a:solidFill>
                  <a:schemeClr val="folHlink"/>
                </a:solidFill>
                <a:latin typeface="Comic Sans MS" pitchFamily="66" charset="0"/>
              </a:rPr>
              <a:t> </a:t>
            </a:r>
            <a:r>
              <a:rPr lang="de-DE" b="1" dirty="0" err="1" smtClean="0">
                <a:solidFill>
                  <a:schemeClr val="folHlink"/>
                </a:solidFill>
                <a:latin typeface="Comic Sans MS" pitchFamily="66" charset="0"/>
              </a:rPr>
              <a:t>this</a:t>
            </a:r>
            <a:r>
              <a:rPr lang="de-DE" b="1" dirty="0" smtClean="0">
                <a:solidFill>
                  <a:schemeClr val="folHlink"/>
                </a:solidFill>
                <a:latin typeface="Comic Sans MS" pitchFamily="66" charset="0"/>
              </a:rPr>
              <a:t> </a:t>
            </a:r>
            <a:r>
              <a:rPr lang="de-DE" b="1" dirty="0" err="1" smtClean="0">
                <a:solidFill>
                  <a:schemeClr val="folHlink"/>
                </a:solidFill>
                <a:latin typeface="Comic Sans MS" pitchFamily="66" charset="0"/>
              </a:rPr>
              <a:t>pat</a:t>
            </a:r>
            <a:r>
              <a:rPr lang="de-DE" b="1" dirty="0" smtClean="0">
                <a:solidFill>
                  <a:schemeClr val="folHlink"/>
                </a:solidFill>
                <a:latin typeface="Comic Sans MS" pitchFamily="66" charset="0"/>
              </a:rPr>
              <a:t>. </a:t>
            </a:r>
            <a:r>
              <a:rPr lang="de-DE" b="1" dirty="0" err="1" smtClean="0">
                <a:solidFill>
                  <a:schemeClr val="folHlink"/>
                </a:solidFill>
                <a:latin typeface="Comic Sans MS" pitchFamily="66" charset="0"/>
              </a:rPr>
              <a:t>had</a:t>
            </a:r>
            <a:r>
              <a:rPr lang="de-DE" b="1" dirty="0" smtClean="0">
                <a:solidFill>
                  <a:schemeClr val="folHlink"/>
                </a:solidFill>
                <a:latin typeface="Comic Sans MS" pitchFamily="66" charset="0"/>
              </a:rPr>
              <a:t> </a:t>
            </a:r>
            <a:r>
              <a:rPr lang="de-DE" b="1" dirty="0" err="1" smtClean="0">
                <a:solidFill>
                  <a:schemeClr val="folHlink"/>
                </a:solidFill>
                <a:latin typeface="Comic Sans MS" pitchFamily="66" charset="0"/>
              </a:rPr>
              <a:t>already</a:t>
            </a:r>
            <a:r>
              <a:rPr lang="de-DE" b="1" dirty="0" smtClean="0">
                <a:solidFill>
                  <a:schemeClr val="folHlink"/>
                </a:solidFill>
                <a:latin typeface="Comic Sans MS" pitchFamily="66" charset="0"/>
              </a:rPr>
              <a:t> </a:t>
            </a:r>
            <a:r>
              <a:rPr lang="de-DE" b="1" dirty="0" err="1" smtClean="0">
                <a:solidFill>
                  <a:schemeClr val="folHlink"/>
                </a:solidFill>
                <a:latin typeface="Comic Sans MS" pitchFamily="66" charset="0"/>
              </a:rPr>
              <a:t>received</a:t>
            </a:r>
            <a:r>
              <a:rPr lang="de-DE" b="1" dirty="0" smtClean="0">
                <a:solidFill>
                  <a:schemeClr val="folHlink"/>
                </a:solidFill>
                <a:latin typeface="Comic Sans MS" pitchFamily="66" charset="0"/>
              </a:rPr>
              <a:t> </a:t>
            </a:r>
            <a:r>
              <a:rPr lang="de-DE" b="1" dirty="0" err="1" smtClean="0">
                <a:solidFill>
                  <a:schemeClr val="folHlink"/>
                </a:solidFill>
                <a:latin typeface="Comic Sans MS" pitchFamily="66" charset="0"/>
              </a:rPr>
              <a:t>bev</a:t>
            </a:r>
            <a:r>
              <a:rPr lang="de-DE" b="1" dirty="0" smtClean="0">
                <a:solidFill>
                  <a:schemeClr val="folHlink"/>
                </a:solidFill>
                <a:latin typeface="Comic Sans MS" pitchFamily="66" charset="0"/>
              </a:rPr>
              <a:t> ?!</a:t>
            </a:r>
            <a:endParaRPr lang="de-DE" b="1" dirty="0">
              <a:solidFill>
                <a:schemeClr val="folHlink"/>
              </a:solidFill>
              <a:latin typeface="Comic Sans MS" pitchFamily="66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 descr="C:\Users\adb\Desktop\lego_batman.jpg"/>
          <p:cNvPicPr>
            <a:picLocks noChangeAspect="1" noChangeArrowheads="1"/>
          </p:cNvPicPr>
          <p:nvPr/>
        </p:nvPicPr>
        <p:blipFill>
          <a:blip r:embed="rId2" cstate="print"/>
          <a:srcRect b="22633"/>
          <a:stretch>
            <a:fillRect/>
          </a:stretch>
        </p:blipFill>
        <p:spPr bwMode="auto">
          <a:xfrm>
            <a:off x="2483768" y="260648"/>
            <a:ext cx="5040560" cy="5334855"/>
          </a:xfrm>
          <a:prstGeom prst="rect">
            <a:avLst/>
          </a:prstGeom>
          <a:noFill/>
        </p:spPr>
      </p:pic>
      <p:sp>
        <p:nvSpPr>
          <p:cNvPr id="86017" name="Line 5"/>
          <p:cNvSpPr>
            <a:spLocks noChangeShapeType="1"/>
          </p:cNvSpPr>
          <p:nvPr/>
        </p:nvSpPr>
        <p:spPr bwMode="auto">
          <a:xfrm>
            <a:off x="827584" y="6093296"/>
            <a:ext cx="1727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de-DE"/>
          </a:p>
        </p:txBody>
      </p:sp>
      <p:sp>
        <p:nvSpPr>
          <p:cNvPr id="84998" name="Text Box 6"/>
          <p:cNvSpPr txBox="1">
            <a:spLocks noChangeArrowheads="1"/>
          </p:cNvSpPr>
          <p:nvPr/>
        </p:nvSpPr>
        <p:spPr bwMode="auto">
          <a:xfrm>
            <a:off x="2616119" y="5667375"/>
            <a:ext cx="432253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de-DE" sz="36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Call AGO &amp; </a:t>
            </a:r>
            <a:r>
              <a:rPr lang="de-DE" sz="36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friends</a:t>
            </a:r>
            <a:endParaRPr lang="de-DE" sz="36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92162" name="Picture 2" descr="C:\Users\adb\Documents\bilder-medizin\AGO Logo PPT.tif"/>
          <p:cNvPicPr>
            <a:picLocks noChangeAspect="1" noChangeArrowheads="1"/>
          </p:cNvPicPr>
          <p:nvPr/>
        </p:nvPicPr>
        <p:blipFill>
          <a:blip r:embed="rId3" cstate="print"/>
          <a:srcRect l="14374" r="10898" b="1707"/>
          <a:stretch>
            <a:fillRect/>
          </a:stretch>
        </p:blipFill>
        <p:spPr bwMode="auto">
          <a:xfrm>
            <a:off x="5364088" y="440876"/>
            <a:ext cx="2008333" cy="1904014"/>
          </a:xfrm>
          <a:prstGeom prst="ellipse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6" name="Textfeld 5"/>
          <p:cNvSpPr txBox="1"/>
          <p:nvPr/>
        </p:nvSpPr>
        <p:spPr>
          <a:xfrm>
            <a:off x="729205" y="5729463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In </a:t>
            </a:r>
            <a:r>
              <a:rPr lang="de-DE" dirty="0" err="1" smtClean="0"/>
              <a:t>problem</a:t>
            </a:r>
            <a:r>
              <a:rPr lang="de-DE" dirty="0" smtClean="0"/>
              <a:t>?</a:t>
            </a:r>
            <a:endParaRPr lang="de-DE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ext Box 9"/>
          <p:cNvSpPr txBox="1">
            <a:spLocks noChangeArrowheads="1"/>
          </p:cNvSpPr>
          <p:nvPr/>
        </p:nvSpPr>
        <p:spPr bwMode="auto">
          <a:xfrm>
            <a:off x="1511300" y="331788"/>
            <a:ext cx="5292725" cy="766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5" tIns="45718" rIns="91435" bIns="45718">
            <a:spAutoFit/>
          </a:bodyPr>
          <a:lstStyle/>
          <a:p>
            <a:pPr algn="ctr">
              <a:lnSpc>
                <a:spcPct val="50000"/>
              </a:lnSpc>
              <a:spcBef>
                <a:spcPct val="50000"/>
              </a:spcBef>
            </a:pPr>
            <a:r>
              <a:rPr lang="de-DE" sz="2800" b="1" dirty="0">
                <a:ea typeface="MS PGothic" pitchFamily="34" charset="-128"/>
              </a:rPr>
              <a:t>AGO-OVAR 2.21</a:t>
            </a:r>
          </a:p>
          <a:p>
            <a:pPr algn="ctr">
              <a:lnSpc>
                <a:spcPct val="50000"/>
              </a:lnSpc>
              <a:spcBef>
                <a:spcPct val="50000"/>
              </a:spcBef>
            </a:pPr>
            <a:r>
              <a:rPr lang="de-DE" sz="2800" b="1" dirty="0">
                <a:ea typeface="MS PGothic" pitchFamily="34" charset="-128"/>
              </a:rPr>
              <a:t>ENGOT ov18</a:t>
            </a:r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107950" y="400050"/>
            <a:ext cx="1222375" cy="6524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rotWithShape="0">
              <a:schemeClr val="bg1">
                <a:alpha val="34998"/>
              </a:schemeClr>
            </a:outerShdw>
          </a:effectLst>
          <a:extLst/>
        </p:spPr>
        <p:txBody>
          <a:bodyPr lIns="91435" tIns="45718" rIns="91435" bIns="45718" anchor="ctr"/>
          <a:lstStyle/>
          <a:p>
            <a:pPr algn="ctr">
              <a:defRPr/>
            </a:pPr>
            <a:endParaRPr lang="de-DE">
              <a:solidFill>
                <a:schemeClr val="lt1"/>
              </a:solidFill>
              <a:latin typeface="+mn-lt"/>
              <a:cs typeface="+mn-cs"/>
            </a:endParaRPr>
          </a:p>
        </p:txBody>
      </p:sp>
      <p:pic>
        <p:nvPicPr>
          <p:cNvPr id="9113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4950" y="260350"/>
            <a:ext cx="879475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140" name="Picture 51" descr="Paysages-image-ocean-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77050" y="1700213"/>
            <a:ext cx="2087563" cy="156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1141" name="Text Box 52"/>
          <p:cNvSpPr txBox="1">
            <a:spLocks noChangeArrowheads="1"/>
          </p:cNvSpPr>
          <p:nvPr/>
        </p:nvSpPr>
        <p:spPr bwMode="auto">
          <a:xfrm>
            <a:off x="7305675" y="1346200"/>
            <a:ext cx="1155700" cy="4760913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de-DE">
                <a:latin typeface="Comic Sans MS" pitchFamily="66" charset="0"/>
              </a:rPr>
              <a:t>OCEANS</a:t>
            </a:r>
          </a:p>
          <a:p>
            <a:pPr algn="ctr"/>
            <a:endParaRPr lang="de-DE">
              <a:latin typeface="Comic Sans MS" pitchFamily="66" charset="0"/>
            </a:endParaRPr>
          </a:p>
          <a:p>
            <a:pPr algn="ctr"/>
            <a:endParaRPr lang="de-DE">
              <a:latin typeface="Comic Sans MS" pitchFamily="66" charset="0"/>
            </a:endParaRPr>
          </a:p>
          <a:p>
            <a:pPr algn="ctr"/>
            <a:endParaRPr lang="de-DE">
              <a:latin typeface="Comic Sans MS" pitchFamily="66" charset="0"/>
            </a:endParaRPr>
          </a:p>
          <a:p>
            <a:pPr algn="ctr"/>
            <a:endParaRPr lang="de-DE">
              <a:latin typeface="Comic Sans MS" pitchFamily="66" charset="0"/>
            </a:endParaRPr>
          </a:p>
          <a:p>
            <a:pPr algn="ctr"/>
            <a:endParaRPr lang="de-DE">
              <a:latin typeface="Comic Sans MS" pitchFamily="66" charset="0"/>
            </a:endParaRPr>
          </a:p>
          <a:p>
            <a:pPr algn="ctr"/>
            <a:endParaRPr lang="de-DE">
              <a:latin typeface="Comic Sans MS" pitchFamily="66" charset="0"/>
            </a:endParaRPr>
          </a:p>
          <a:p>
            <a:pPr algn="ctr"/>
            <a:r>
              <a:rPr lang="de-DE">
                <a:latin typeface="Comic Sans MS" pitchFamily="66" charset="0"/>
              </a:rPr>
              <a:t>vs</a:t>
            </a:r>
          </a:p>
          <a:p>
            <a:pPr algn="ctr"/>
            <a:endParaRPr lang="de-DE">
              <a:latin typeface="Comic Sans MS" pitchFamily="66" charset="0"/>
            </a:endParaRPr>
          </a:p>
          <a:p>
            <a:pPr algn="ctr"/>
            <a:endParaRPr lang="de-DE">
              <a:latin typeface="Comic Sans MS" pitchFamily="66" charset="0"/>
            </a:endParaRPr>
          </a:p>
          <a:p>
            <a:pPr algn="ctr"/>
            <a:endParaRPr lang="de-DE">
              <a:latin typeface="Comic Sans MS" pitchFamily="66" charset="0"/>
            </a:endParaRPr>
          </a:p>
          <a:p>
            <a:pPr algn="ctr"/>
            <a:endParaRPr lang="de-DE">
              <a:latin typeface="Comic Sans MS" pitchFamily="66" charset="0"/>
            </a:endParaRPr>
          </a:p>
          <a:p>
            <a:pPr algn="ctr"/>
            <a:endParaRPr lang="de-DE">
              <a:latin typeface="Comic Sans MS" pitchFamily="66" charset="0"/>
            </a:endParaRPr>
          </a:p>
          <a:p>
            <a:pPr algn="ctr"/>
            <a:endParaRPr lang="de-DE">
              <a:latin typeface="Comic Sans MS" pitchFamily="66" charset="0"/>
            </a:endParaRPr>
          </a:p>
          <a:p>
            <a:pPr algn="ctr"/>
            <a:endParaRPr lang="de-DE">
              <a:latin typeface="Comic Sans MS" pitchFamily="66" charset="0"/>
            </a:endParaRPr>
          </a:p>
          <a:p>
            <a:pPr algn="ctr"/>
            <a:r>
              <a:rPr lang="de-DE">
                <a:latin typeface="Comic Sans MS" pitchFamily="66" charset="0"/>
              </a:rPr>
              <a:t>Calypso</a:t>
            </a:r>
          </a:p>
          <a:p>
            <a:pPr algn="ctr"/>
            <a:r>
              <a:rPr lang="de-DE">
                <a:latin typeface="Comic Sans MS" pitchFamily="66" charset="0"/>
              </a:rPr>
              <a:t>+ Bev</a:t>
            </a:r>
          </a:p>
        </p:txBody>
      </p:sp>
      <p:sp>
        <p:nvSpPr>
          <p:cNvPr id="91142" name="Line 53"/>
          <p:cNvSpPr>
            <a:spLocks noChangeShapeType="1"/>
          </p:cNvSpPr>
          <p:nvPr/>
        </p:nvSpPr>
        <p:spPr bwMode="auto">
          <a:xfrm>
            <a:off x="107950" y="1196975"/>
            <a:ext cx="8856663" cy="0"/>
          </a:xfrm>
          <a:prstGeom prst="line">
            <a:avLst/>
          </a:prstGeom>
          <a:noFill/>
          <a:ln w="76200">
            <a:solidFill>
              <a:srgbClr val="006600"/>
            </a:solidFill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pic>
        <p:nvPicPr>
          <p:cNvPr id="91143" name="Picture 54" descr="calypso-odysseus-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5825" y="3573463"/>
            <a:ext cx="1295400" cy="179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1144" name="Text Box 55"/>
          <p:cNvSpPr txBox="1">
            <a:spLocks noChangeArrowheads="1"/>
          </p:cNvSpPr>
          <p:nvPr/>
        </p:nvSpPr>
        <p:spPr bwMode="auto">
          <a:xfrm>
            <a:off x="114300" y="1214438"/>
            <a:ext cx="5524500" cy="36988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de-DE" b="1" dirty="0">
                <a:solidFill>
                  <a:schemeClr val="folHlink"/>
                </a:solidFill>
                <a:latin typeface="Comic Sans MS" pitchFamily="66" charset="0"/>
              </a:rPr>
              <a:t>One possible solution (app. until summer 2015):</a:t>
            </a:r>
          </a:p>
        </p:txBody>
      </p:sp>
      <p:sp>
        <p:nvSpPr>
          <p:cNvPr id="2" name="Right Arrow 1"/>
          <p:cNvSpPr/>
          <p:nvPr/>
        </p:nvSpPr>
        <p:spPr>
          <a:xfrm>
            <a:off x="1403350" y="1700213"/>
            <a:ext cx="5329238" cy="504825"/>
          </a:xfrm>
          <a:prstGeom prst="rightArrow">
            <a:avLst/>
          </a:prstGeom>
          <a:solidFill>
            <a:srgbClr val="FFCC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600" dirty="0">
                <a:solidFill>
                  <a:schemeClr val="tx1"/>
                </a:solidFill>
                <a:latin typeface="Arial" pitchFamily="34" charset="0"/>
              </a:rPr>
              <a:t>Bevacizumab 15 mg/kg q3w until PD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3059113" y="3357563"/>
            <a:ext cx="3744912" cy="503237"/>
          </a:xfrm>
          <a:prstGeom prst="rightArrow">
            <a:avLst/>
          </a:prstGeom>
          <a:solidFill>
            <a:srgbClr val="FFCC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600" dirty="0">
                <a:solidFill>
                  <a:schemeClr val="tx1"/>
                </a:solidFill>
                <a:latin typeface="Arial" pitchFamily="34" charset="0"/>
              </a:rPr>
              <a:t>Bevacizumab 15 mg/kg q3w until PD</a:t>
            </a:r>
          </a:p>
        </p:txBody>
      </p:sp>
      <p:sp>
        <p:nvSpPr>
          <p:cNvPr id="3" name="Rectangle 2"/>
          <p:cNvSpPr/>
          <p:nvPr/>
        </p:nvSpPr>
        <p:spPr>
          <a:xfrm>
            <a:off x="1403350" y="3435350"/>
            <a:ext cx="1584325" cy="582613"/>
          </a:xfrm>
          <a:prstGeom prst="rect">
            <a:avLst/>
          </a:prstGeom>
          <a:solidFill>
            <a:srgbClr val="FFCC00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>
                <a:solidFill>
                  <a:schemeClr val="tx1"/>
                </a:solidFill>
                <a:latin typeface="Arial" pitchFamily="34" charset="0"/>
              </a:rPr>
              <a:t>Bevacizumab 10 mg/kg q2w</a:t>
            </a:r>
          </a:p>
        </p:txBody>
      </p:sp>
      <p:grpSp>
        <p:nvGrpSpPr>
          <p:cNvPr id="91148" name="Group 5"/>
          <p:cNvGrpSpPr>
            <a:grpSpLocks/>
          </p:cNvGrpSpPr>
          <p:nvPr/>
        </p:nvGrpSpPr>
        <p:grpSpPr bwMode="auto">
          <a:xfrm>
            <a:off x="1476375" y="2205038"/>
            <a:ext cx="1511300" cy="519112"/>
            <a:chOff x="1475656" y="2204864"/>
            <a:chExt cx="1512168" cy="520048"/>
          </a:xfrm>
        </p:grpSpPr>
        <p:grpSp>
          <p:nvGrpSpPr>
            <p:cNvPr id="91184" name="Group 4"/>
            <p:cNvGrpSpPr>
              <a:grpSpLocks/>
            </p:cNvGrpSpPr>
            <p:nvPr/>
          </p:nvGrpSpPr>
          <p:grpSpPr bwMode="auto">
            <a:xfrm>
              <a:off x="1475656" y="2204864"/>
              <a:ext cx="182880" cy="520048"/>
              <a:chOff x="1475656" y="2204864"/>
              <a:chExt cx="182880" cy="520048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475656" y="2204864"/>
                <a:ext cx="182668" cy="273542"/>
              </a:xfrm>
              <a:prstGeom prst="rect">
                <a:avLst/>
              </a:prstGeom>
              <a:solidFill>
                <a:srgbClr val="0099FF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n w="9525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475656" y="2451370"/>
                <a:ext cx="182668" cy="273542"/>
              </a:xfrm>
              <a:prstGeom prst="rect">
                <a:avLst/>
              </a:prstGeom>
              <a:solidFill>
                <a:srgbClr val="00800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n w="9525"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91185" name="Group 17"/>
            <p:cNvGrpSpPr>
              <a:grpSpLocks/>
            </p:cNvGrpSpPr>
            <p:nvPr/>
          </p:nvGrpSpPr>
          <p:grpSpPr bwMode="auto">
            <a:xfrm>
              <a:off x="1724824" y="2204864"/>
              <a:ext cx="182880" cy="520048"/>
              <a:chOff x="1475656" y="2204864"/>
              <a:chExt cx="182880" cy="520048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475869" y="2204864"/>
                <a:ext cx="182667" cy="273542"/>
              </a:xfrm>
              <a:prstGeom prst="rect">
                <a:avLst/>
              </a:prstGeom>
              <a:solidFill>
                <a:srgbClr val="0099FF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n w="9525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1475869" y="2451370"/>
                <a:ext cx="182667" cy="273542"/>
              </a:xfrm>
              <a:prstGeom prst="rect">
                <a:avLst/>
              </a:prstGeom>
              <a:solidFill>
                <a:srgbClr val="00800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n w="9525"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91186" name="Group 20"/>
            <p:cNvGrpSpPr>
              <a:grpSpLocks/>
            </p:cNvGrpSpPr>
            <p:nvPr/>
          </p:nvGrpSpPr>
          <p:grpSpPr bwMode="auto">
            <a:xfrm>
              <a:off x="2012856" y="2204864"/>
              <a:ext cx="182880" cy="520048"/>
              <a:chOff x="1475656" y="2204864"/>
              <a:chExt cx="182880" cy="520048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1475339" y="2204864"/>
                <a:ext cx="182668" cy="273542"/>
              </a:xfrm>
              <a:prstGeom prst="rect">
                <a:avLst/>
              </a:prstGeom>
              <a:solidFill>
                <a:srgbClr val="0099FF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n w="9525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1475339" y="2451370"/>
                <a:ext cx="182668" cy="273542"/>
              </a:xfrm>
              <a:prstGeom prst="rect">
                <a:avLst/>
              </a:prstGeom>
              <a:solidFill>
                <a:srgbClr val="00800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n w="9525"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91187" name="Group 23"/>
            <p:cNvGrpSpPr>
              <a:grpSpLocks/>
            </p:cNvGrpSpPr>
            <p:nvPr/>
          </p:nvGrpSpPr>
          <p:grpSpPr bwMode="auto">
            <a:xfrm>
              <a:off x="2267744" y="2204864"/>
              <a:ext cx="182880" cy="520048"/>
              <a:chOff x="1475656" y="2204864"/>
              <a:chExt cx="182880" cy="520048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1476186" y="2204864"/>
                <a:ext cx="182667" cy="273542"/>
              </a:xfrm>
              <a:prstGeom prst="rect">
                <a:avLst/>
              </a:prstGeom>
              <a:solidFill>
                <a:srgbClr val="0099FF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n w="9525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1476186" y="2451370"/>
                <a:ext cx="182667" cy="273542"/>
              </a:xfrm>
              <a:prstGeom prst="rect">
                <a:avLst/>
              </a:prstGeom>
              <a:solidFill>
                <a:srgbClr val="00800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n w="9525"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91188" name="Group 26"/>
            <p:cNvGrpSpPr>
              <a:grpSpLocks/>
            </p:cNvGrpSpPr>
            <p:nvPr/>
          </p:nvGrpSpPr>
          <p:grpSpPr bwMode="auto">
            <a:xfrm>
              <a:off x="2555776" y="2204864"/>
              <a:ext cx="182880" cy="520048"/>
              <a:chOff x="1475656" y="2204864"/>
              <a:chExt cx="182880" cy="520048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1475656" y="2204864"/>
                <a:ext cx="182668" cy="273542"/>
              </a:xfrm>
              <a:prstGeom prst="rect">
                <a:avLst/>
              </a:prstGeom>
              <a:solidFill>
                <a:srgbClr val="0099FF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n w="9525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475656" y="2451370"/>
                <a:ext cx="182668" cy="273542"/>
              </a:xfrm>
              <a:prstGeom prst="rect">
                <a:avLst/>
              </a:prstGeom>
              <a:solidFill>
                <a:srgbClr val="00800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n w="9525"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91189" name="Group 29"/>
            <p:cNvGrpSpPr>
              <a:grpSpLocks/>
            </p:cNvGrpSpPr>
            <p:nvPr/>
          </p:nvGrpSpPr>
          <p:grpSpPr bwMode="auto">
            <a:xfrm>
              <a:off x="2804944" y="2204864"/>
              <a:ext cx="182880" cy="520048"/>
              <a:chOff x="1475656" y="2204864"/>
              <a:chExt cx="182880" cy="520048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1475869" y="2204864"/>
                <a:ext cx="182667" cy="273542"/>
              </a:xfrm>
              <a:prstGeom prst="rect">
                <a:avLst/>
              </a:prstGeom>
              <a:solidFill>
                <a:srgbClr val="0099FF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n w="9525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475869" y="2451370"/>
                <a:ext cx="182667" cy="273542"/>
              </a:xfrm>
              <a:prstGeom prst="rect">
                <a:avLst/>
              </a:prstGeom>
              <a:solidFill>
                <a:srgbClr val="00800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n w="9525">
                    <a:solidFill>
                      <a:schemeClr val="tx1"/>
                    </a:solidFill>
                  </a:ln>
                </a:endParaRPr>
              </a:p>
            </p:txBody>
          </p:sp>
        </p:grpSp>
      </p:grpSp>
      <p:grpSp>
        <p:nvGrpSpPr>
          <p:cNvPr id="91149" name="Group 33"/>
          <p:cNvGrpSpPr>
            <a:grpSpLocks/>
          </p:cNvGrpSpPr>
          <p:nvPr/>
        </p:nvGrpSpPr>
        <p:grpSpPr bwMode="auto">
          <a:xfrm>
            <a:off x="1476375" y="4076700"/>
            <a:ext cx="1511300" cy="520700"/>
            <a:chOff x="1475656" y="2204864"/>
            <a:chExt cx="1512168" cy="520048"/>
          </a:xfrm>
        </p:grpSpPr>
        <p:grpSp>
          <p:nvGrpSpPr>
            <p:cNvPr id="91166" name="Group 34"/>
            <p:cNvGrpSpPr>
              <a:grpSpLocks/>
            </p:cNvGrpSpPr>
            <p:nvPr/>
          </p:nvGrpSpPr>
          <p:grpSpPr bwMode="auto">
            <a:xfrm>
              <a:off x="1475656" y="2204864"/>
              <a:ext cx="182880" cy="520048"/>
              <a:chOff x="1475656" y="2204864"/>
              <a:chExt cx="182880" cy="520048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1475656" y="2204864"/>
                <a:ext cx="182668" cy="274294"/>
              </a:xfrm>
              <a:prstGeom prst="rect">
                <a:avLst/>
              </a:prstGeom>
              <a:solidFill>
                <a:srgbClr val="FF99FF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n w="9525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1475656" y="2450619"/>
                <a:ext cx="182668" cy="274293"/>
              </a:xfrm>
              <a:prstGeom prst="rect">
                <a:avLst/>
              </a:prstGeom>
              <a:solidFill>
                <a:srgbClr val="00800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n w="9525"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91167" name="Group 35"/>
            <p:cNvGrpSpPr>
              <a:grpSpLocks/>
            </p:cNvGrpSpPr>
            <p:nvPr/>
          </p:nvGrpSpPr>
          <p:grpSpPr bwMode="auto">
            <a:xfrm>
              <a:off x="1724824" y="2204864"/>
              <a:ext cx="182880" cy="520048"/>
              <a:chOff x="1475656" y="2204864"/>
              <a:chExt cx="182880" cy="520048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1475869" y="2204864"/>
                <a:ext cx="182667" cy="274294"/>
              </a:xfrm>
              <a:prstGeom prst="rect">
                <a:avLst/>
              </a:prstGeom>
              <a:solidFill>
                <a:srgbClr val="FF99FF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n w="9525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1475869" y="2450619"/>
                <a:ext cx="182667" cy="274293"/>
              </a:xfrm>
              <a:prstGeom prst="rect">
                <a:avLst/>
              </a:prstGeom>
              <a:solidFill>
                <a:srgbClr val="00800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n w="9525"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91168" name="Group 36"/>
            <p:cNvGrpSpPr>
              <a:grpSpLocks/>
            </p:cNvGrpSpPr>
            <p:nvPr/>
          </p:nvGrpSpPr>
          <p:grpSpPr bwMode="auto">
            <a:xfrm>
              <a:off x="2012856" y="2204864"/>
              <a:ext cx="182880" cy="520048"/>
              <a:chOff x="1475656" y="2204864"/>
              <a:chExt cx="182880" cy="520048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1475339" y="2204864"/>
                <a:ext cx="182668" cy="274294"/>
              </a:xfrm>
              <a:prstGeom prst="rect">
                <a:avLst/>
              </a:prstGeom>
              <a:solidFill>
                <a:srgbClr val="FF99FF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n w="9525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1475339" y="2450619"/>
                <a:ext cx="182668" cy="274293"/>
              </a:xfrm>
              <a:prstGeom prst="rect">
                <a:avLst/>
              </a:prstGeom>
              <a:solidFill>
                <a:srgbClr val="00800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n w="9525"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91169" name="Group 37"/>
            <p:cNvGrpSpPr>
              <a:grpSpLocks/>
            </p:cNvGrpSpPr>
            <p:nvPr/>
          </p:nvGrpSpPr>
          <p:grpSpPr bwMode="auto">
            <a:xfrm>
              <a:off x="2267744" y="2204864"/>
              <a:ext cx="182880" cy="520048"/>
              <a:chOff x="1475656" y="2204864"/>
              <a:chExt cx="182880" cy="520048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1476186" y="2204864"/>
                <a:ext cx="182667" cy="274294"/>
              </a:xfrm>
              <a:prstGeom prst="rect">
                <a:avLst/>
              </a:prstGeom>
              <a:solidFill>
                <a:srgbClr val="FF99FF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n w="9525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476186" y="2450619"/>
                <a:ext cx="182667" cy="274293"/>
              </a:xfrm>
              <a:prstGeom prst="rect">
                <a:avLst/>
              </a:prstGeom>
              <a:solidFill>
                <a:srgbClr val="00800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n w="9525"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91170" name="Group 38"/>
            <p:cNvGrpSpPr>
              <a:grpSpLocks/>
            </p:cNvGrpSpPr>
            <p:nvPr/>
          </p:nvGrpSpPr>
          <p:grpSpPr bwMode="auto">
            <a:xfrm>
              <a:off x="2555776" y="2204864"/>
              <a:ext cx="182880" cy="520048"/>
              <a:chOff x="1475656" y="2204864"/>
              <a:chExt cx="182880" cy="520048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1475656" y="2204864"/>
                <a:ext cx="182668" cy="274294"/>
              </a:xfrm>
              <a:prstGeom prst="rect">
                <a:avLst/>
              </a:prstGeom>
              <a:solidFill>
                <a:srgbClr val="FF99FF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n w="9525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1475656" y="2450619"/>
                <a:ext cx="182668" cy="274293"/>
              </a:xfrm>
              <a:prstGeom prst="rect">
                <a:avLst/>
              </a:prstGeom>
              <a:solidFill>
                <a:srgbClr val="00800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n w="9525">
                    <a:solidFill>
                      <a:schemeClr val="tx1"/>
                    </a:solidFill>
                  </a:ln>
                </a:endParaRPr>
              </a:p>
            </p:txBody>
          </p:sp>
        </p:grpSp>
        <p:grpSp>
          <p:nvGrpSpPr>
            <p:cNvPr id="91171" name="Group 39"/>
            <p:cNvGrpSpPr>
              <a:grpSpLocks/>
            </p:cNvGrpSpPr>
            <p:nvPr/>
          </p:nvGrpSpPr>
          <p:grpSpPr bwMode="auto">
            <a:xfrm>
              <a:off x="2804944" y="2204864"/>
              <a:ext cx="182880" cy="520048"/>
              <a:chOff x="1475656" y="2204864"/>
              <a:chExt cx="182880" cy="520048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1475869" y="2204864"/>
                <a:ext cx="182667" cy="274294"/>
              </a:xfrm>
              <a:prstGeom prst="rect">
                <a:avLst/>
              </a:prstGeom>
              <a:solidFill>
                <a:srgbClr val="FF99FF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n w="9525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1475869" y="2450619"/>
                <a:ext cx="182667" cy="274293"/>
              </a:xfrm>
              <a:prstGeom prst="rect">
                <a:avLst/>
              </a:prstGeom>
              <a:solidFill>
                <a:srgbClr val="00800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n w="9525">
                    <a:solidFill>
                      <a:schemeClr val="tx1"/>
                    </a:solidFill>
                  </a:ln>
                </a:endParaRPr>
              </a:p>
            </p:txBody>
          </p:sp>
        </p:grpSp>
      </p:grpSp>
      <p:sp>
        <p:nvSpPr>
          <p:cNvPr id="7" name="TextBox 6"/>
          <p:cNvSpPr txBox="1"/>
          <p:nvPr/>
        </p:nvSpPr>
        <p:spPr>
          <a:xfrm>
            <a:off x="2987675" y="2170113"/>
            <a:ext cx="3384550" cy="322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Tahoma" pitchFamily="34" charset="0"/>
                <a:cs typeface="Arial" pitchFamily="34" charset="0"/>
              </a:rPr>
              <a:t>Gemcitabine 1000 mg/m</a:t>
            </a:r>
            <a:r>
              <a:rPr lang="en-US" sz="15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Tahoma" pitchFamily="34" charset="0"/>
                <a:cs typeface="Arial" pitchFamily="34" charset="0"/>
              </a:rPr>
              <a:t>2 </a:t>
            </a:r>
            <a:r>
              <a:rPr 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Tahoma" pitchFamily="34" charset="0"/>
                <a:cs typeface="Arial" pitchFamily="34" charset="0"/>
              </a:rPr>
              <a:t>d1 and 8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987675" y="2457450"/>
            <a:ext cx="3384550" cy="323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Tahoma" pitchFamily="34" charset="0"/>
                <a:cs typeface="Arial" pitchFamily="34" charset="0"/>
              </a:rPr>
              <a:t>Carboplatin AUC 4 d1 </a:t>
            </a:r>
            <a:r>
              <a:rPr lang="en-US" sz="15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Tahoma" pitchFamily="34" charset="0"/>
                <a:cs typeface="Arial" pitchFamily="34" charset="0"/>
              </a:rPr>
              <a:t>q3w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987675" y="4041775"/>
            <a:ext cx="4176713" cy="323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Tahoma" pitchFamily="34" charset="0"/>
                <a:cs typeface="Arial" pitchFamily="34" charset="0"/>
              </a:rPr>
              <a:t>Pegylated Liposomal Doxorubicin 30 mg/m</a:t>
            </a:r>
            <a:r>
              <a:rPr lang="en-US" sz="150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Tahoma" pitchFamily="34" charset="0"/>
                <a:cs typeface="Arial" pitchFamily="34" charset="0"/>
              </a:rPr>
              <a:t>2</a:t>
            </a:r>
            <a:r>
              <a:rPr 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Tahoma" pitchFamily="34" charset="0"/>
                <a:cs typeface="Arial" pitchFamily="34" charset="0"/>
              </a:rPr>
              <a:t> d1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987675" y="4330700"/>
            <a:ext cx="3384550" cy="322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Tahoma" pitchFamily="34" charset="0"/>
                <a:cs typeface="Arial" pitchFamily="34" charset="0"/>
              </a:rPr>
              <a:t>Carboplatin AUC 5 d1 </a:t>
            </a:r>
            <a:r>
              <a:rPr lang="en-US" sz="15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Tahoma" pitchFamily="34" charset="0"/>
                <a:cs typeface="Arial" pitchFamily="34" charset="0"/>
              </a:rPr>
              <a:t>q4w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9388" y="2339975"/>
            <a:ext cx="86360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itchFamily="34" charset="0"/>
              </a:rPr>
              <a:t>1:1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79388" y="3644900"/>
            <a:ext cx="935037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itchFamily="34" charset="0"/>
              </a:rPr>
              <a:t>N = 870</a:t>
            </a:r>
          </a:p>
        </p:txBody>
      </p:sp>
      <p:sp>
        <p:nvSpPr>
          <p:cNvPr id="10" name="Oval 9"/>
          <p:cNvSpPr/>
          <p:nvPr/>
        </p:nvSpPr>
        <p:spPr>
          <a:xfrm>
            <a:off x="395288" y="2852738"/>
            <a:ext cx="576262" cy="5762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Arial" pitchFamily="34" charset="0"/>
              </a:rPr>
              <a:t>R</a:t>
            </a:r>
          </a:p>
        </p:txBody>
      </p:sp>
      <p:cxnSp>
        <p:nvCxnSpPr>
          <p:cNvPr id="12" name="Straight Arrow Connector 11"/>
          <p:cNvCxnSpPr>
            <a:stCxn id="10" idx="7"/>
          </p:cNvCxnSpPr>
          <p:nvPr/>
        </p:nvCxnSpPr>
        <p:spPr>
          <a:xfrm flipV="1">
            <a:off x="885825" y="2332038"/>
            <a:ext cx="444500" cy="60483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5"/>
          </p:cNvCxnSpPr>
          <p:nvPr/>
        </p:nvCxnSpPr>
        <p:spPr>
          <a:xfrm>
            <a:off x="885825" y="3344863"/>
            <a:ext cx="517525" cy="66992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79388" y="4949825"/>
            <a:ext cx="7704137" cy="12303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b="1" dirty="0">
                <a:latin typeface="Arial" pitchFamily="34" charset="0"/>
                <a:cs typeface="Arial" pitchFamily="34" charset="0"/>
              </a:rPr>
              <a:t>Stratification Factor</a:t>
            </a:r>
          </a:p>
          <a:p>
            <a:pPr marL="285750" indent="-285750">
              <a:buFont typeface="Wingdings" pitchFamily="2" charset="2"/>
              <a:buChar char="v"/>
              <a:defRPr/>
            </a:pPr>
            <a:r>
              <a:rPr lang="en-US" sz="1200" dirty="0">
                <a:latin typeface="Arial" pitchFamily="34" charset="0"/>
                <a:cs typeface="Arial" pitchFamily="34" charset="0"/>
              </a:rPr>
              <a:t>Platinum-free interval (6-12 months </a:t>
            </a:r>
            <a:r>
              <a:rPr lang="en-US" sz="1200" dirty="0" err="1">
                <a:latin typeface="Arial" pitchFamily="34" charset="0"/>
                <a:cs typeface="Arial" pitchFamily="34" charset="0"/>
              </a:rPr>
              <a:t>vs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 &gt;12 months)</a:t>
            </a:r>
          </a:p>
          <a:p>
            <a:pPr marL="285750" indent="-285750">
              <a:buFont typeface="Wingdings" pitchFamily="2" charset="2"/>
              <a:buChar char="v"/>
              <a:defRPr/>
            </a:pPr>
            <a:r>
              <a:rPr lang="en-US" sz="1200" dirty="0">
                <a:latin typeface="Arial" pitchFamily="34" charset="0"/>
                <a:cs typeface="Arial" pitchFamily="34" charset="0"/>
              </a:rPr>
              <a:t>In case of debulking surgery for recurrence: residual tumor (yes </a:t>
            </a:r>
            <a:r>
              <a:rPr lang="en-US" sz="1200" dirty="0" err="1">
                <a:latin typeface="Arial" pitchFamily="34" charset="0"/>
                <a:cs typeface="Arial" pitchFamily="34" charset="0"/>
              </a:rPr>
              <a:t>vs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 no)</a:t>
            </a:r>
            <a:br>
              <a:rPr lang="en-US" sz="1200" dirty="0">
                <a:latin typeface="Arial" pitchFamily="34" charset="0"/>
                <a:cs typeface="Arial" pitchFamily="34" charset="0"/>
              </a:rPr>
            </a:br>
            <a:r>
              <a:rPr lang="en-US" sz="1200" dirty="0">
                <a:latin typeface="Arial" pitchFamily="34" charset="0"/>
                <a:cs typeface="Arial" pitchFamily="34" charset="0"/>
              </a:rPr>
              <a:t>In case of no debulking surgery for recurrence: all </a:t>
            </a:r>
            <a:r>
              <a:rPr lang="en-US" sz="1200" dirty="0" err="1">
                <a:latin typeface="Arial" pitchFamily="34" charset="0"/>
                <a:cs typeface="Arial" pitchFamily="34" charset="0"/>
              </a:rPr>
              <a:t>pts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 categorized to residual tumor = yes</a:t>
            </a:r>
          </a:p>
          <a:p>
            <a:pPr marL="285750" indent="-285750">
              <a:buFont typeface="Wingdings" pitchFamily="2" charset="2"/>
              <a:buChar char="v"/>
              <a:defRPr/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Prior anti-</a:t>
            </a:r>
            <a:r>
              <a:rPr lang="en-US" sz="1400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angiogenic</a:t>
            </a: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treatment (yes </a:t>
            </a:r>
            <a:r>
              <a:rPr lang="en-US" sz="1400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vs</a:t>
            </a: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no)</a:t>
            </a:r>
          </a:p>
          <a:p>
            <a:pPr marL="285750" indent="-285750">
              <a:buFont typeface="Wingdings" pitchFamily="2" charset="2"/>
              <a:buChar char="v"/>
              <a:defRPr/>
            </a:pPr>
            <a:r>
              <a:rPr lang="en-US" sz="1200" dirty="0">
                <a:latin typeface="Arial" pitchFamily="34" charset="0"/>
                <a:cs typeface="Arial" pitchFamily="34" charset="0"/>
              </a:rPr>
              <a:t>Study group</a:t>
            </a:r>
          </a:p>
        </p:txBody>
      </p:sp>
      <p:sp>
        <p:nvSpPr>
          <p:cNvPr id="56383" name="Text Box 63"/>
          <p:cNvSpPr txBox="1">
            <a:spLocks noChangeArrowheads="1"/>
          </p:cNvSpPr>
          <p:nvPr/>
        </p:nvSpPr>
        <p:spPr bwMode="auto">
          <a:xfrm>
            <a:off x="465138" y="6367463"/>
            <a:ext cx="8134350" cy="339725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de-DE" sz="1600" b="1" dirty="0">
                <a:solidFill>
                  <a:schemeClr val="folHlink"/>
                </a:solidFill>
                <a:latin typeface="Comic Sans MS" pitchFamily="66" charset="0"/>
              </a:rPr>
              <a:t>I </a:t>
            </a:r>
            <a:r>
              <a:rPr lang="de-DE" sz="1600" b="1" dirty="0" err="1">
                <a:solidFill>
                  <a:schemeClr val="folHlink"/>
                </a:solidFill>
                <a:latin typeface="Comic Sans MS" pitchFamily="66" charset="0"/>
              </a:rPr>
              <a:t>could</a:t>
            </a:r>
            <a:r>
              <a:rPr lang="de-DE" sz="1600" b="1" dirty="0">
                <a:solidFill>
                  <a:schemeClr val="folHlink"/>
                </a:solidFill>
                <a:latin typeface="Comic Sans MS" pitchFamily="66" charset="0"/>
              </a:rPr>
              <a:t> </a:t>
            </a:r>
            <a:r>
              <a:rPr lang="de-DE" sz="1600" b="1" dirty="0" err="1">
                <a:solidFill>
                  <a:schemeClr val="folHlink"/>
                </a:solidFill>
                <a:latin typeface="Comic Sans MS" pitchFamily="66" charset="0"/>
              </a:rPr>
              <a:t>offer</a:t>
            </a:r>
            <a:r>
              <a:rPr lang="de-DE" sz="1600" b="1" dirty="0">
                <a:solidFill>
                  <a:schemeClr val="folHlink"/>
                </a:solidFill>
                <a:latin typeface="Comic Sans MS" pitchFamily="66" charset="0"/>
              </a:rPr>
              <a:t> </a:t>
            </a:r>
            <a:r>
              <a:rPr lang="de-DE" sz="1600" b="1" dirty="0" err="1">
                <a:solidFill>
                  <a:schemeClr val="folHlink"/>
                </a:solidFill>
                <a:latin typeface="Comic Sans MS" pitchFamily="66" charset="0"/>
              </a:rPr>
              <a:t>study</a:t>
            </a:r>
            <a:r>
              <a:rPr lang="de-DE" sz="1600" b="1" dirty="0">
                <a:solidFill>
                  <a:schemeClr val="folHlink"/>
                </a:solidFill>
                <a:latin typeface="Comic Sans MS" pitchFamily="66" charset="0"/>
              </a:rPr>
              <a:t> </a:t>
            </a:r>
            <a:r>
              <a:rPr lang="de-DE" sz="1600" b="1" dirty="0" err="1">
                <a:solidFill>
                  <a:schemeClr val="folHlink"/>
                </a:solidFill>
                <a:latin typeface="Comic Sans MS" pitchFamily="66" charset="0"/>
              </a:rPr>
              <a:t>participation</a:t>
            </a:r>
            <a:r>
              <a:rPr lang="de-DE" sz="1600" b="1" dirty="0">
                <a:solidFill>
                  <a:schemeClr val="folHlink"/>
                </a:solidFill>
                <a:latin typeface="Comic Sans MS" pitchFamily="66" charset="0"/>
              </a:rPr>
              <a:t>: ENGOT ov18 </a:t>
            </a:r>
            <a:r>
              <a:rPr lang="de-DE" sz="1400" b="1" dirty="0" err="1">
                <a:solidFill>
                  <a:schemeClr val="folHlink"/>
                </a:solidFill>
                <a:latin typeface="Comic Sans MS" pitchFamily="66" charset="0"/>
              </a:rPr>
              <a:t>or</a:t>
            </a:r>
            <a:r>
              <a:rPr lang="de-DE" sz="1400" b="1" dirty="0">
                <a:solidFill>
                  <a:schemeClr val="folHlink"/>
                </a:solidFill>
                <a:latin typeface="Comic Sans MS" pitchFamily="66" charset="0"/>
              </a:rPr>
              <a:t> … in </a:t>
            </a:r>
            <a:r>
              <a:rPr lang="de-DE" sz="1400" b="1" dirty="0" err="1">
                <a:solidFill>
                  <a:schemeClr val="folHlink"/>
                </a:solidFill>
                <a:latin typeface="Comic Sans MS" pitchFamily="66" charset="0"/>
              </a:rPr>
              <a:t>some</a:t>
            </a:r>
            <a:r>
              <a:rPr lang="de-DE" sz="1400" b="1" dirty="0">
                <a:solidFill>
                  <a:schemeClr val="folHlink"/>
                </a:solidFill>
                <a:latin typeface="Comic Sans MS" pitchFamily="66" charset="0"/>
              </a:rPr>
              <a:t> countries ENGOT-ov17</a:t>
            </a:r>
            <a:endParaRPr lang="de-DE" sz="1600" b="1" dirty="0">
              <a:solidFill>
                <a:schemeClr val="folHlink"/>
              </a:solidFill>
              <a:latin typeface="Comic Sans MS" pitchFamily="66" charset="0"/>
            </a:endParaRPr>
          </a:p>
        </p:txBody>
      </p:sp>
      <p:pic>
        <p:nvPicPr>
          <p:cNvPr id="91161" name="Picture 1" descr="C:\Users\adb\Documents\bilder-medizin\AGO Logo PPT.t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49363" y="347663"/>
            <a:ext cx="1009650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162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26100" y="220663"/>
            <a:ext cx="747713" cy="85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163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00800" y="396875"/>
            <a:ext cx="757238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164" name="Grafik 65"/>
          <p:cNvPicPr>
            <a:picLocks noChangeAspect="1"/>
          </p:cNvPicPr>
          <p:nvPr/>
        </p:nvPicPr>
        <p:blipFill>
          <a:blip r:embed="rId8" cstate="print"/>
          <a:srcRect r="85205"/>
          <a:stretch>
            <a:fillRect/>
          </a:stretch>
        </p:blipFill>
        <p:spPr bwMode="auto">
          <a:xfrm>
            <a:off x="8051800" y="474663"/>
            <a:ext cx="846138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165" name="Grafik 66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261225" y="260350"/>
            <a:ext cx="695325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82675"/>
          </a:xfrm>
        </p:spPr>
        <p:txBody>
          <a:bodyPr>
            <a:normAutofit fontScale="90000"/>
          </a:bodyPr>
          <a:lstStyle/>
          <a:p>
            <a:pPr algn="l">
              <a:defRPr/>
            </a:pPr>
            <a:r>
              <a:rPr lang="en-GB" sz="2500" dirty="0" smtClean="0"/>
              <a:t/>
            </a:r>
            <a:br>
              <a:rPr lang="en-GB" sz="2500" dirty="0" smtClean="0"/>
            </a:br>
            <a:r>
              <a:rPr lang="en-GB" sz="2500" dirty="0"/>
              <a:t/>
            </a:r>
            <a:br>
              <a:rPr lang="en-GB" sz="2500" dirty="0"/>
            </a:br>
            <a:endParaRPr lang="en-GB" sz="25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95288" y="1428750"/>
            <a:ext cx="84248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57313" y="71438"/>
            <a:ext cx="6429375" cy="1538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2400" b="1" dirty="0">
                <a:cs typeface="Arial" pitchFamily="34" charset="0"/>
              </a:rPr>
              <a:t>ENGOT Ov-17 Trial</a:t>
            </a:r>
          </a:p>
          <a:p>
            <a:pPr algn="ctr">
              <a:defRPr/>
            </a:pPr>
            <a:r>
              <a:rPr lang="en-GB" sz="2400" b="1" dirty="0">
                <a:cs typeface="Arial" pitchFamily="34" charset="0"/>
              </a:rPr>
              <a:t>MITO 16b; MANGO-OV2b</a:t>
            </a:r>
          </a:p>
          <a:p>
            <a:pPr algn="ctr">
              <a:defRPr/>
            </a:pPr>
            <a:r>
              <a:rPr lang="en-GB" sz="2400" b="1" dirty="0">
                <a:cs typeface="Arial" pitchFamily="34" charset="0"/>
              </a:rPr>
              <a:t>Study Design </a:t>
            </a:r>
          </a:p>
          <a:p>
            <a:pPr algn="ctr">
              <a:defRPr/>
            </a:pPr>
            <a:endParaRPr lang="en-GB" sz="22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2164" name="Picture 13" descr="Mango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14513" y="225425"/>
            <a:ext cx="7461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5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75" y="214313"/>
            <a:ext cx="833438" cy="833437"/>
          </a:xfrm>
          <a:noFill/>
          <a:ln>
            <a:miter lim="800000"/>
            <a:headEnd/>
            <a:tailEnd/>
          </a:ln>
        </p:spPr>
      </p:pic>
      <p:pic>
        <p:nvPicPr>
          <p:cNvPr id="92166" name="Picture 6" descr="mito (1)"/>
          <p:cNvPicPr>
            <a:picLocks noChangeAspect="1" noChangeArrowheads="1"/>
          </p:cNvPicPr>
          <p:nvPr/>
        </p:nvPicPr>
        <p:blipFill>
          <a:blip r:embed="rId4" cstate="print"/>
          <a:srcRect t="6099" b="8696"/>
          <a:stretch>
            <a:fillRect/>
          </a:stretch>
        </p:blipFill>
        <p:spPr bwMode="auto">
          <a:xfrm>
            <a:off x="1014413" y="984250"/>
            <a:ext cx="915987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7" name="Picture 4" descr="http://www.esgo.org/engot/PublishingImages/GINECO-France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42088" y="177800"/>
            <a:ext cx="1022350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8" name="Picture 2" descr="logo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821613" y="231775"/>
            <a:ext cx="1143000" cy="7413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92169" name="Immagine 1"/>
          <p:cNvPicPr>
            <a:picLocks noChangeAspect="1" noChangeArrowheads="1"/>
          </p:cNvPicPr>
          <p:nvPr/>
        </p:nvPicPr>
        <p:blipFill>
          <a:blip r:embed="rId7" cstate="print"/>
          <a:srcRect l="15599" t="42224" r="73843" b="47459"/>
          <a:stretch>
            <a:fillRect/>
          </a:stretch>
        </p:blipFill>
        <p:spPr bwMode="auto">
          <a:xfrm>
            <a:off x="7242175" y="841375"/>
            <a:ext cx="1000125" cy="72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uppo 59"/>
          <p:cNvGrpSpPr>
            <a:grpSpLocks/>
          </p:cNvGrpSpPr>
          <p:nvPr/>
        </p:nvGrpSpPr>
        <p:grpSpPr bwMode="auto">
          <a:xfrm>
            <a:off x="-38173" y="2478287"/>
            <a:ext cx="6752735" cy="3280387"/>
            <a:chOff x="85451" y="2969361"/>
            <a:chExt cx="7590640" cy="3212088"/>
          </a:xfrm>
          <a:solidFill>
            <a:schemeClr val="bg1"/>
          </a:solidFill>
        </p:grpSpPr>
        <p:grpSp>
          <p:nvGrpSpPr>
            <p:cNvPr id="6" name="Gruppo 52"/>
            <p:cNvGrpSpPr>
              <a:grpSpLocks/>
            </p:cNvGrpSpPr>
            <p:nvPr/>
          </p:nvGrpSpPr>
          <p:grpSpPr bwMode="auto">
            <a:xfrm>
              <a:off x="85451" y="3351509"/>
              <a:ext cx="3914130" cy="2061450"/>
              <a:chOff x="86776" y="2532526"/>
              <a:chExt cx="3859000" cy="2061450"/>
            </a:xfrm>
            <a:grpFill/>
          </p:grpSpPr>
          <p:grpSp>
            <p:nvGrpSpPr>
              <p:cNvPr id="7" name="Gruppo 6"/>
              <p:cNvGrpSpPr>
                <a:grpSpLocks/>
              </p:cNvGrpSpPr>
              <p:nvPr/>
            </p:nvGrpSpPr>
            <p:grpSpPr bwMode="auto">
              <a:xfrm>
                <a:off x="86776" y="2532526"/>
                <a:ext cx="2490199" cy="1825973"/>
                <a:chOff x="86776" y="2573942"/>
                <a:chExt cx="2490199" cy="1825973"/>
              </a:xfrm>
              <a:grpFill/>
            </p:grpSpPr>
            <p:sp>
              <p:nvSpPr>
                <p:cNvPr id="34" name="Rettangolo arrotondato 33"/>
                <p:cNvSpPr/>
                <p:nvPr/>
              </p:nvSpPr>
              <p:spPr>
                <a:xfrm>
                  <a:off x="108239" y="2600271"/>
                  <a:ext cx="2281561" cy="1799644"/>
                </a:xfrm>
                <a:prstGeom prst="roundRect">
                  <a:avLst/>
                </a:prstGeom>
                <a:grpFill/>
                <a:ln w="25400" cap="flat" cmpd="sng" algn="ctr">
                  <a:solidFill>
                    <a:srgbClr val="4F81BD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GB" sz="1200" kern="0">
                    <a:latin typeface="Calibri"/>
                    <a:cs typeface="+mn-cs"/>
                  </a:endParaRPr>
                </a:p>
              </p:txBody>
            </p:sp>
            <p:sp>
              <p:nvSpPr>
                <p:cNvPr id="35" name="CasellaDiTesto 5"/>
                <p:cNvSpPr txBox="1"/>
                <p:nvPr/>
              </p:nvSpPr>
              <p:spPr>
                <a:xfrm>
                  <a:off x="86776" y="2573942"/>
                  <a:ext cx="2490199" cy="1717799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fontAlgn="auto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Font typeface="Arial" pitchFamily="34" charset="0"/>
                    <a:buChar char="•"/>
                    <a:defRPr/>
                  </a:pPr>
                  <a:r>
                    <a:rPr lang="en-GB" sz="1200" b="1" kern="0" dirty="0"/>
                    <a:t> Ovarian Ca</a:t>
                  </a:r>
                </a:p>
                <a:p>
                  <a:pPr fontAlgn="auto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Font typeface="Arial" pitchFamily="34" charset="0"/>
                    <a:buChar char="•"/>
                    <a:defRPr/>
                  </a:pPr>
                  <a:r>
                    <a:rPr lang="en-GB" sz="1200" b="1" kern="0" dirty="0"/>
                    <a:t> Platinum-sensitive</a:t>
                  </a:r>
                </a:p>
                <a:p>
                  <a:pPr fontAlgn="auto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Font typeface="Arial" pitchFamily="34" charset="0"/>
                    <a:buChar char="•"/>
                    <a:defRPr/>
                  </a:pPr>
                  <a:r>
                    <a:rPr lang="en-GB" sz="1200" b="1" kern="0" dirty="0"/>
                    <a:t> </a:t>
                  </a:r>
                  <a:r>
                    <a:rPr lang="en-GB" sz="1200" b="1" kern="0" dirty="0">
                      <a:solidFill>
                        <a:srgbClr val="7030A0"/>
                      </a:solidFill>
                    </a:rPr>
                    <a:t>Previous Bevacizumab</a:t>
                  </a:r>
                </a:p>
                <a:p>
                  <a:pPr fontAlgn="auto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Font typeface="Arial" pitchFamily="34" charset="0"/>
                    <a:buChar char="•"/>
                    <a:defRPr/>
                  </a:pPr>
                  <a:r>
                    <a:rPr lang="en-GB" sz="1200" b="1" kern="0" dirty="0"/>
                    <a:t> ECOG 0-2</a:t>
                  </a:r>
                </a:p>
                <a:p>
                  <a:pPr fontAlgn="auto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Font typeface="Arial" pitchFamily="34" charset="0"/>
                    <a:buChar char="•"/>
                    <a:defRPr/>
                  </a:pPr>
                  <a:r>
                    <a:rPr lang="en-GB" sz="1200" b="1" kern="0" dirty="0"/>
                    <a:t> </a:t>
                  </a:r>
                  <a:r>
                    <a:rPr lang="en-GB" sz="1200" b="1" kern="0" dirty="0" smtClean="0"/>
                    <a:t>Samples </a:t>
                  </a:r>
                  <a:r>
                    <a:rPr lang="en-GB" sz="1200" b="1" kern="0" dirty="0"/>
                    <a:t>for transl. res.</a:t>
                  </a:r>
                </a:p>
                <a:p>
                  <a:pPr fontAlgn="auto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Font typeface="Arial" pitchFamily="34" charset="0"/>
                    <a:buChar char="•"/>
                    <a:defRPr/>
                  </a:pPr>
                  <a:r>
                    <a:rPr lang="en-GB" sz="1200" b="1" kern="0" dirty="0"/>
                    <a:t> No Bev contraindications</a:t>
                  </a:r>
                </a:p>
              </p:txBody>
            </p:sp>
          </p:grpSp>
          <p:cxnSp>
            <p:nvCxnSpPr>
              <p:cNvPr id="29" name="Connettore 4 35"/>
              <p:cNvCxnSpPr>
                <a:cxnSpLocks noChangeShapeType="1"/>
                <a:stCxn id="34" idx="3"/>
                <a:endCxn id="26" idx="1"/>
              </p:cNvCxnSpPr>
              <p:nvPr/>
            </p:nvCxnSpPr>
            <p:spPr bwMode="auto">
              <a:xfrm flipV="1">
                <a:off x="2389800" y="2647638"/>
                <a:ext cx="1536104" cy="811042"/>
              </a:xfrm>
              <a:prstGeom prst="bentConnector3">
                <a:avLst>
                  <a:gd name="adj1" fmla="val 50000"/>
                </a:avLst>
              </a:prstGeom>
              <a:grpFill/>
              <a:ln w="38100" algn="ctr">
                <a:solidFill>
                  <a:srgbClr val="4F81BD"/>
                </a:solidFill>
                <a:miter lim="800000"/>
                <a:headEnd/>
                <a:tailEnd type="arrow" w="med" len="med"/>
              </a:ln>
            </p:spPr>
          </p:cxnSp>
          <p:cxnSp>
            <p:nvCxnSpPr>
              <p:cNvPr id="30" name="Connettore 4 36"/>
              <p:cNvCxnSpPr>
                <a:cxnSpLocks noChangeShapeType="1"/>
                <a:endCxn id="27" idx="1"/>
              </p:cNvCxnSpPr>
              <p:nvPr/>
            </p:nvCxnSpPr>
            <p:spPr bwMode="auto">
              <a:xfrm>
                <a:off x="2378834" y="3421705"/>
                <a:ext cx="1566942" cy="1172271"/>
              </a:xfrm>
              <a:prstGeom prst="bentConnector3">
                <a:avLst>
                  <a:gd name="adj1" fmla="val 50000"/>
                </a:avLst>
              </a:prstGeom>
              <a:grpFill/>
              <a:ln w="38100" algn="ctr">
                <a:solidFill>
                  <a:srgbClr val="4F81BD"/>
                </a:solidFill>
                <a:miter lim="800000"/>
                <a:headEnd/>
                <a:tailEnd type="arrow" w="med" len="med"/>
              </a:ln>
            </p:spPr>
          </p:cxnSp>
          <p:sp>
            <p:nvSpPr>
              <p:cNvPr id="33" name="CasellaDiTesto 32"/>
              <p:cNvSpPr txBox="1"/>
              <p:nvPr/>
            </p:nvSpPr>
            <p:spPr bwMode="auto">
              <a:xfrm>
                <a:off x="2541516" y="3271316"/>
                <a:ext cx="430352" cy="361642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  <p:txBody>
              <a:bodyPr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GB" b="1" kern="0" dirty="0"/>
                  <a:t>R</a:t>
                </a:r>
              </a:p>
            </p:txBody>
          </p:sp>
        </p:grpSp>
        <p:sp>
          <p:nvSpPr>
            <p:cNvPr id="26" name="CasellaDiTesto 25"/>
            <p:cNvSpPr txBox="1"/>
            <p:nvPr/>
          </p:nvSpPr>
          <p:spPr>
            <a:xfrm>
              <a:off x="3979426" y="2969361"/>
              <a:ext cx="3676508" cy="994516"/>
            </a:xfrm>
            <a:prstGeom prst="rect">
              <a:avLst/>
            </a:prstGeom>
            <a:grpFill/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200" b="1" kern="0" dirty="0">
                  <a:latin typeface="Calibri"/>
                  <a:cs typeface="+mn-cs"/>
                </a:rPr>
                <a:t>CBDCA AUC5 + PAC 175 mg/m2 q3w 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200" b="1" kern="0" dirty="0">
                  <a:latin typeface="Calibri"/>
                  <a:cs typeface="+mn-cs"/>
                </a:rPr>
                <a:t>or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200" b="1" kern="0" dirty="0">
                  <a:latin typeface="Calibri"/>
                  <a:cs typeface="+mn-cs"/>
                </a:rPr>
                <a:t>CBDCA AUC4, d1 + GEM 1000mg /m2, d1&amp;8 q3w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200" b="1" kern="0" dirty="0">
                  <a:latin typeface="Calibri"/>
                  <a:cs typeface="+mn-cs"/>
                </a:rPr>
                <a:t>or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200" b="1" kern="0" dirty="0">
                  <a:latin typeface="Calibri"/>
                  <a:cs typeface="+mn-cs"/>
                </a:rPr>
                <a:t>CBDCA AUC5+PLD 30mg/m2 q4w</a:t>
              </a:r>
            </a:p>
          </p:txBody>
        </p:sp>
        <p:sp>
          <p:nvSpPr>
            <p:cNvPr id="27" name="CasellaDiTesto 26"/>
            <p:cNvSpPr txBox="1"/>
            <p:nvPr/>
          </p:nvSpPr>
          <p:spPr>
            <a:xfrm>
              <a:off x="3999582" y="4644470"/>
              <a:ext cx="3676509" cy="1536979"/>
            </a:xfrm>
            <a:prstGeom prst="rect">
              <a:avLst/>
            </a:prstGeom>
            <a:grpFill/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200" b="1" kern="0" dirty="0">
                  <a:latin typeface="Calibri"/>
                  <a:cs typeface="+mn-cs"/>
                </a:rPr>
                <a:t>CBDCA AUC5 + PAC 175 mg/m2 q3w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200" b="1" kern="0" dirty="0">
                  <a:latin typeface="Calibri"/>
                  <a:cs typeface="+mn-cs"/>
                </a:rPr>
                <a:t>Plus bevacizumab** 15mg/kg q3w 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200" b="1" kern="0" dirty="0">
                  <a:latin typeface="Calibri"/>
                  <a:cs typeface="+mn-cs"/>
                </a:rPr>
                <a:t>or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200" b="1" kern="0" dirty="0">
                  <a:latin typeface="Calibri"/>
                  <a:cs typeface="+mn-cs"/>
                </a:rPr>
                <a:t>CBDCA AUC4, d1 + GEM 1000mg /m2, d1&amp;8 q3w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200" b="1" kern="0" dirty="0">
                  <a:latin typeface="Calibri"/>
                  <a:cs typeface="+mn-cs"/>
                </a:rPr>
                <a:t>Plus bevacizumab 15mg/kg q3w 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200" b="1" kern="0" dirty="0">
                  <a:latin typeface="Calibri"/>
                  <a:cs typeface="+mn-cs"/>
                </a:rPr>
                <a:t>or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200" b="1" kern="0" dirty="0">
                  <a:latin typeface="Calibri"/>
                  <a:cs typeface="+mn-cs"/>
                </a:rPr>
                <a:t>CBDCA AUC5+PLD 30mg/m2 q4w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200" b="1" kern="0" dirty="0">
                  <a:latin typeface="Calibri"/>
                  <a:cs typeface="+mn-cs"/>
                </a:rPr>
                <a:t>Plus bevacizumab 10mg/kg q2w </a:t>
              </a:r>
            </a:p>
          </p:txBody>
        </p:sp>
      </p:grpSp>
      <p:pic>
        <p:nvPicPr>
          <p:cNvPr id="92171" name="Picture 3" descr="JudgmentParis2"/>
          <p:cNvPicPr>
            <a:picLocks noChangeAspect="1" noChangeArrowheads="1"/>
          </p:cNvPicPr>
          <p:nvPr/>
        </p:nvPicPr>
        <p:blipFill>
          <a:blip r:embed="rId8" cstate="print"/>
          <a:srcRect r="33546"/>
          <a:stretch>
            <a:fillRect/>
          </a:stretch>
        </p:blipFill>
        <p:spPr bwMode="auto">
          <a:xfrm>
            <a:off x="6813550" y="1435100"/>
            <a:ext cx="2038350" cy="208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72" name="Picture 3" descr="JudgmentParis2"/>
          <p:cNvPicPr>
            <a:picLocks noChangeAspect="1" noChangeArrowheads="1"/>
          </p:cNvPicPr>
          <p:nvPr/>
        </p:nvPicPr>
        <p:blipFill>
          <a:blip r:embed="rId8" cstate="print"/>
          <a:srcRect r="33546"/>
          <a:stretch>
            <a:fillRect/>
          </a:stretch>
        </p:blipFill>
        <p:spPr bwMode="auto">
          <a:xfrm>
            <a:off x="6911975" y="4054475"/>
            <a:ext cx="2106613" cy="2154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73" name="Picture 4" descr="http://www.louisvuittontaschenoutletsale.de/images/products/24ef09746c9d3e09181f9a4ed6e9610f.jp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10425" y="5235575"/>
            <a:ext cx="387350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74" name="Picture 4" descr="http://www.louisvuittontaschenoutletsale.de/images/products/24ef09746c9d3e09181f9a4ed6e9610f.jp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94613" y="5137150"/>
            <a:ext cx="387350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75" name="Picture 4" descr="http://www.louisvuittontaschenoutletsale.de/images/products/24ef09746c9d3e09181f9a4ed6e9610f.jp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294688" y="5118100"/>
            <a:ext cx="387350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76" name="Picture 4" descr="http://www.louisvuittontaschenoutletsale.de/images/products/24ef09746c9d3e09181f9a4ed6e9610f.jpg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884988" y="6199188"/>
            <a:ext cx="514350" cy="5159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92177" name="Text Box 63"/>
          <p:cNvSpPr txBox="1">
            <a:spLocks noChangeArrowheads="1"/>
          </p:cNvSpPr>
          <p:nvPr/>
        </p:nvSpPr>
        <p:spPr bwMode="auto">
          <a:xfrm>
            <a:off x="7358063" y="6251575"/>
            <a:ext cx="1633537" cy="338138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de-DE" sz="1600" b="1">
                <a:solidFill>
                  <a:schemeClr val="folHlink"/>
                </a:solidFill>
                <a:latin typeface="Comic Sans MS" pitchFamily="66" charset="0"/>
              </a:rPr>
              <a:t>= Bevacizumab</a:t>
            </a:r>
          </a:p>
        </p:txBody>
      </p:sp>
      <p:sp>
        <p:nvSpPr>
          <p:cNvPr id="49" name="Rechteck 48"/>
          <p:cNvSpPr/>
          <p:nvPr/>
        </p:nvSpPr>
        <p:spPr>
          <a:xfrm>
            <a:off x="6167438" y="6194425"/>
            <a:ext cx="727075" cy="188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426557" y="3112022"/>
            <a:ext cx="8016938" cy="36933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b="1" dirty="0" err="1">
                <a:solidFill>
                  <a:schemeClr val="folHlink"/>
                </a:solidFill>
                <a:latin typeface="Comic Sans MS" pitchFamily="66" charset="0"/>
              </a:rPr>
              <a:t>No</a:t>
            </a:r>
            <a:r>
              <a:rPr lang="de-DE" b="1" dirty="0">
                <a:solidFill>
                  <a:schemeClr val="folHlink"/>
                </a:solidFill>
                <a:latin typeface="Comic Sans MS" pitchFamily="66" charset="0"/>
              </a:rPr>
              <a:t>. 3: best platinum combination (</a:t>
            </a:r>
            <a:r>
              <a:rPr lang="de-DE" b="1" dirty="0" smtClean="0">
                <a:solidFill>
                  <a:schemeClr val="folHlink"/>
                </a:solidFill>
                <a:latin typeface="Comic Sans MS" pitchFamily="66" charset="0"/>
              </a:rPr>
              <a:t>Carbo-PLD) </a:t>
            </a:r>
            <a:r>
              <a:rPr lang="de-DE" b="1" dirty="0">
                <a:solidFill>
                  <a:schemeClr val="folHlink"/>
                </a:solidFill>
                <a:latin typeface="Comic Sans MS" pitchFamily="66" charset="0"/>
              </a:rPr>
              <a:t>followed by Olaparib 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82613" y="1147763"/>
            <a:ext cx="7531100" cy="1281112"/>
          </a:xfrm>
          <a:prstGeom prst="rect">
            <a:avLst/>
          </a:prstGeom>
          <a:solidFill>
            <a:schemeClr val="bg2"/>
          </a:solidFill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GB" sz="2400" dirty="0" smtClean="0">
                <a:ea typeface="MS PGothic" pitchFamily="34" charset="-128"/>
              </a:rPr>
              <a:t>‘Study 19’</a:t>
            </a:r>
            <a:br>
              <a:rPr lang="en-GB" sz="2400" dirty="0" smtClean="0">
                <a:ea typeface="MS PGothic" pitchFamily="34" charset="-128"/>
              </a:rPr>
            </a:br>
            <a:r>
              <a:rPr lang="en-GB" sz="2400" dirty="0" smtClean="0">
                <a:ea typeface="MS PGothic" pitchFamily="34" charset="-128"/>
              </a:rPr>
              <a:t>Randomized trial of maintenance </a:t>
            </a:r>
            <a:r>
              <a:rPr lang="en-GB" sz="2400" dirty="0" err="1" smtClean="0">
                <a:ea typeface="MS PGothic" pitchFamily="34" charset="-128"/>
              </a:rPr>
              <a:t>olaparib</a:t>
            </a:r>
            <a:r>
              <a:rPr lang="en-GB" sz="2400" dirty="0" smtClean="0">
                <a:ea typeface="MS PGothic" pitchFamily="34" charset="-128"/>
              </a:rPr>
              <a:t> in platinum-sensitive high-grade serous relapsed ovarian cancer</a:t>
            </a:r>
          </a:p>
        </p:txBody>
      </p: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259784" y="2899076"/>
            <a:ext cx="8689282" cy="3470275"/>
            <a:chOff x="286662" y="2174875"/>
            <a:chExt cx="8689745" cy="3469739"/>
          </a:xfrm>
          <a:solidFill>
            <a:schemeClr val="bg1"/>
          </a:solidFill>
        </p:grpSpPr>
        <p:sp>
          <p:nvSpPr>
            <p:cNvPr id="14344" name="Line 25"/>
            <p:cNvSpPr>
              <a:spLocks noChangeShapeType="1"/>
            </p:cNvSpPr>
            <p:nvPr/>
          </p:nvSpPr>
          <p:spPr bwMode="auto">
            <a:xfrm flipV="1">
              <a:off x="5061656" y="3210980"/>
              <a:ext cx="377874" cy="377825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xtLst/>
          </p:spPr>
          <p:txBody>
            <a:bodyPr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345" name="Line 26"/>
            <p:cNvSpPr>
              <a:spLocks noChangeShapeType="1"/>
            </p:cNvSpPr>
            <p:nvPr/>
          </p:nvSpPr>
          <p:spPr bwMode="auto">
            <a:xfrm>
              <a:off x="5051381" y="4292602"/>
              <a:ext cx="298340" cy="358317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 type="triangle" w="med" len="lg"/>
            </a:ln>
            <a:extLst/>
          </p:spPr>
          <p:txBody>
            <a:bodyPr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" name="Rectangle 5"/>
            <p:cNvSpPr>
              <a:spLocks noChangeArrowheads="1"/>
            </p:cNvSpPr>
            <p:nvPr/>
          </p:nvSpPr>
          <p:spPr bwMode="auto">
            <a:xfrm>
              <a:off x="5422501" y="2779619"/>
              <a:ext cx="1895577" cy="93489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18000" rIns="18000" anchor="ctr" anchorCtr="1"/>
            <a:lstStyle/>
            <a:p>
              <a:pPr algn="ctr">
                <a:defRPr/>
              </a:pPr>
              <a:endParaRPr lang="en-GB" sz="800" dirty="0">
                <a:solidFill>
                  <a:srgbClr val="000066"/>
                </a:solidFill>
                <a:latin typeface="Arial"/>
              </a:endParaRPr>
            </a:p>
            <a:p>
              <a:pPr algn="ctr">
                <a:defRPr/>
              </a:pPr>
              <a:r>
                <a:rPr lang="en-GB" sz="2000" dirty="0">
                  <a:solidFill>
                    <a:srgbClr val="000066"/>
                  </a:solidFill>
                  <a:latin typeface="Arial"/>
                </a:rPr>
                <a:t>Olaparib </a:t>
              </a:r>
              <a:br>
                <a:rPr lang="en-GB" sz="2000" dirty="0">
                  <a:solidFill>
                    <a:srgbClr val="000066"/>
                  </a:solidFill>
                  <a:latin typeface="Arial"/>
                </a:rPr>
              </a:br>
              <a:r>
                <a:rPr lang="en-GB" sz="2000" dirty="0">
                  <a:solidFill>
                    <a:srgbClr val="000066"/>
                  </a:solidFill>
                  <a:latin typeface="Arial"/>
                </a:rPr>
                <a:t>400 mg </a:t>
              </a:r>
              <a:r>
                <a:rPr lang="en-GB" sz="2000" dirty="0" err="1">
                  <a:solidFill>
                    <a:srgbClr val="000066"/>
                  </a:solidFill>
                  <a:latin typeface="Arial"/>
                </a:rPr>
                <a:t>po</a:t>
              </a:r>
              <a:r>
                <a:rPr lang="en-GB" sz="2000" dirty="0">
                  <a:solidFill>
                    <a:srgbClr val="000066"/>
                  </a:solidFill>
                  <a:latin typeface="Arial"/>
                </a:rPr>
                <a:t> bid</a:t>
              </a:r>
            </a:p>
          </p:txBody>
        </p:sp>
        <p:sp>
          <p:nvSpPr>
            <p:cNvPr id="14347" name="Text Box 29"/>
            <p:cNvSpPr txBox="1">
              <a:spLocks noChangeArrowheads="1"/>
            </p:cNvSpPr>
            <p:nvPr/>
          </p:nvSpPr>
          <p:spPr bwMode="auto">
            <a:xfrm>
              <a:off x="5421737" y="3786955"/>
              <a:ext cx="1779820" cy="304800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defTabSz="4572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4572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4572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4572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GB" sz="1400">
                  <a:solidFill>
                    <a:srgbClr val="000000"/>
                  </a:solidFill>
                </a:rPr>
                <a:t>Randomized 1:1</a:t>
              </a:r>
            </a:p>
          </p:txBody>
        </p:sp>
        <p:sp>
          <p:nvSpPr>
            <p:cNvPr id="3" name="Rectangle 5"/>
            <p:cNvSpPr>
              <a:spLocks noChangeArrowheads="1"/>
            </p:cNvSpPr>
            <p:nvPr/>
          </p:nvSpPr>
          <p:spPr bwMode="auto">
            <a:xfrm>
              <a:off x="5459766" y="4250889"/>
              <a:ext cx="1855793" cy="8873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18000" rIns="18000" anchor="ctr" anchorCtr="1"/>
            <a:lstStyle/>
            <a:p>
              <a:pPr algn="ctr">
                <a:defRPr/>
              </a:pPr>
              <a:r>
                <a:rPr lang="en-GB" sz="2000" dirty="0">
                  <a:solidFill>
                    <a:srgbClr val="000066"/>
                  </a:solidFill>
                  <a:latin typeface="Arial"/>
                </a:rPr>
                <a:t>Placebo</a:t>
              </a:r>
              <a:br>
                <a:rPr lang="en-GB" sz="2000" dirty="0">
                  <a:solidFill>
                    <a:srgbClr val="000066"/>
                  </a:solidFill>
                  <a:latin typeface="Arial"/>
                </a:rPr>
              </a:br>
              <a:r>
                <a:rPr lang="en-GB" sz="2000" dirty="0" err="1">
                  <a:solidFill>
                    <a:srgbClr val="000066"/>
                  </a:solidFill>
                  <a:latin typeface="Arial"/>
                </a:rPr>
                <a:t>po</a:t>
              </a:r>
              <a:r>
                <a:rPr lang="en-GB" sz="2000" dirty="0">
                  <a:solidFill>
                    <a:srgbClr val="000066"/>
                  </a:solidFill>
                  <a:latin typeface="Arial"/>
                </a:rPr>
                <a:t> bid</a:t>
              </a:r>
            </a:p>
          </p:txBody>
        </p:sp>
        <p:sp>
          <p:nvSpPr>
            <p:cNvPr id="13322" name="Rectangle 4"/>
            <p:cNvSpPr>
              <a:spLocks noChangeArrowheads="1"/>
            </p:cNvSpPr>
            <p:nvPr/>
          </p:nvSpPr>
          <p:spPr bwMode="auto">
            <a:xfrm>
              <a:off x="286662" y="2782793"/>
              <a:ext cx="4778631" cy="2861821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36000" rIns="36000" anchor="ctr" anchorCtr="1">
              <a:spAutoFit/>
            </a:bodyPr>
            <a:lstStyle/>
            <a:p>
              <a:pPr marL="182563" indent="-182563">
                <a:spcBef>
                  <a:spcPct val="25000"/>
                </a:spcBef>
                <a:defRPr/>
              </a:pPr>
              <a:r>
                <a:rPr lang="en-GB" sz="2000" dirty="0">
                  <a:solidFill>
                    <a:srgbClr val="000000"/>
                  </a:solidFill>
                  <a:latin typeface="Arial"/>
                  <a:sym typeface="Symbol" pitchFamily="18" charset="2"/>
                </a:rPr>
                <a:t>Patients:</a:t>
              </a:r>
            </a:p>
            <a:p>
              <a:pPr marL="182563" indent="-182563">
                <a:spcBef>
                  <a:spcPct val="25000"/>
                </a:spcBef>
                <a:buClr>
                  <a:srgbClr val="4B306A"/>
                </a:buClr>
                <a:buFontTx/>
                <a:buChar char="•"/>
                <a:defRPr/>
              </a:pPr>
              <a:r>
                <a:rPr lang="en-GB" sz="2000" b="1" dirty="0">
                  <a:solidFill>
                    <a:srgbClr val="000000"/>
                  </a:solidFill>
                  <a:latin typeface="Arial"/>
                  <a:sym typeface="Symbol" pitchFamily="18" charset="2"/>
                </a:rPr>
                <a:t>Platinum-sensitive high-grade serous ovarian cancer </a:t>
              </a:r>
            </a:p>
            <a:p>
              <a:pPr marL="182563" indent="-182563">
                <a:spcBef>
                  <a:spcPct val="25000"/>
                </a:spcBef>
                <a:buClr>
                  <a:srgbClr val="4B306A"/>
                </a:buClr>
                <a:buFontTx/>
                <a:buChar char="•"/>
                <a:defRPr/>
              </a:pPr>
              <a:r>
                <a:rPr lang="en-GB" sz="2000" dirty="0">
                  <a:solidFill>
                    <a:srgbClr val="000000"/>
                  </a:solidFill>
                  <a:latin typeface="Arial"/>
                  <a:sym typeface="Symbol" pitchFamily="18" charset="2"/>
                </a:rPr>
                <a:t>2 previous platinum regimens </a:t>
              </a:r>
            </a:p>
            <a:p>
              <a:pPr marL="182563" indent="-182563">
                <a:spcBef>
                  <a:spcPct val="25000"/>
                </a:spcBef>
                <a:buClr>
                  <a:srgbClr val="4B306A"/>
                </a:buClr>
                <a:buFontTx/>
                <a:buChar char="•"/>
                <a:defRPr/>
              </a:pPr>
              <a:r>
                <a:rPr lang="en-GB" sz="2000" dirty="0">
                  <a:solidFill>
                    <a:srgbClr val="000000"/>
                  </a:solidFill>
                  <a:latin typeface="Arial"/>
                  <a:sym typeface="Symbol" pitchFamily="18" charset="2"/>
                </a:rPr>
                <a:t>Last chemotherapy was </a:t>
              </a:r>
              <a:r>
                <a:rPr lang="en-GB" sz="2000" dirty="0" smtClean="0">
                  <a:solidFill>
                    <a:srgbClr val="000000"/>
                  </a:solidFill>
                  <a:latin typeface="Arial"/>
                  <a:sym typeface="Symbol" pitchFamily="18" charset="2"/>
                </a:rPr>
                <a:t>platinum-based, </a:t>
              </a:r>
              <a:r>
                <a:rPr lang="en-GB" sz="2000" dirty="0">
                  <a:solidFill>
                    <a:srgbClr val="000000"/>
                  </a:solidFill>
                  <a:latin typeface="Arial"/>
                  <a:sym typeface="Symbol" pitchFamily="18" charset="2"/>
                </a:rPr>
                <a:t>to which they had a </a:t>
              </a:r>
              <a:r>
                <a:rPr lang="en-US" sz="2000" dirty="0">
                  <a:solidFill>
                    <a:srgbClr val="000000"/>
                  </a:solidFill>
                  <a:latin typeface="Arial"/>
                  <a:sym typeface="Symbol" pitchFamily="18" charset="2"/>
                </a:rPr>
                <a:t>maintained PR or CR prior to enrolment</a:t>
              </a:r>
              <a:endParaRPr lang="en-GB" sz="2000" dirty="0">
                <a:solidFill>
                  <a:srgbClr val="000000"/>
                </a:solidFill>
                <a:latin typeface="Arial"/>
                <a:sym typeface="Symbol" pitchFamily="18" charset="2"/>
              </a:endParaRPr>
            </a:p>
            <a:p>
              <a:pPr marL="182563" indent="-182563">
                <a:spcBef>
                  <a:spcPct val="25000"/>
                </a:spcBef>
                <a:buClr>
                  <a:srgbClr val="4B306A"/>
                </a:buClr>
                <a:buFontTx/>
                <a:buChar char="•"/>
                <a:defRPr/>
              </a:pPr>
              <a:r>
                <a:rPr lang="en-GB" sz="2000" dirty="0">
                  <a:solidFill>
                    <a:srgbClr val="000000"/>
                  </a:solidFill>
                  <a:latin typeface="Arial"/>
                  <a:sym typeface="Symbol" pitchFamily="18" charset="2"/>
                </a:rPr>
                <a:t>Stable CA-125</a:t>
              </a:r>
            </a:p>
          </p:txBody>
        </p:sp>
        <p:sp>
          <p:nvSpPr>
            <p:cNvPr id="61452" name="Text Box 39"/>
            <p:cNvSpPr txBox="1">
              <a:spLocks noChangeArrowheads="1"/>
            </p:cNvSpPr>
            <p:nvPr/>
          </p:nvSpPr>
          <p:spPr bwMode="auto">
            <a:xfrm>
              <a:off x="7390409" y="3632434"/>
              <a:ext cx="1585998" cy="830869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chemeClr val="bg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GB" sz="1600" dirty="0">
                  <a:solidFill>
                    <a:srgbClr val="000000"/>
                  </a:solidFill>
                  <a:latin typeface="Arial"/>
                </a:rPr>
                <a:t>Treatment until </a:t>
              </a:r>
            </a:p>
            <a:p>
              <a:pPr>
                <a:defRPr/>
              </a:pPr>
              <a:r>
                <a:rPr lang="en-GB" sz="1600" dirty="0">
                  <a:solidFill>
                    <a:srgbClr val="000000"/>
                  </a:solidFill>
                  <a:latin typeface="Arial"/>
                </a:rPr>
                <a:t>disease </a:t>
              </a:r>
            </a:p>
            <a:p>
              <a:pPr>
                <a:defRPr/>
              </a:pPr>
              <a:r>
                <a:rPr lang="en-GB" sz="1600" dirty="0">
                  <a:solidFill>
                    <a:srgbClr val="000000"/>
                  </a:solidFill>
                  <a:latin typeface="Arial"/>
                </a:rPr>
                <a:t>Progression</a:t>
              </a:r>
              <a:endParaRPr lang="en-GB" sz="140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2477" name="TextBox 10"/>
            <p:cNvSpPr txBox="1">
              <a:spLocks noChangeArrowheads="1"/>
            </p:cNvSpPr>
            <p:nvPr/>
          </p:nvSpPr>
          <p:spPr bwMode="auto">
            <a:xfrm>
              <a:off x="373205" y="2174875"/>
              <a:ext cx="3382808" cy="46159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GB" sz="2400" dirty="0">
                  <a:solidFill>
                    <a:srgbClr val="000000"/>
                  </a:solidFill>
                  <a:latin typeface="Arial"/>
                </a:rPr>
                <a:t>Study aim and design</a:t>
              </a:r>
            </a:p>
          </p:txBody>
        </p:sp>
      </p:grpSp>
      <p:sp>
        <p:nvSpPr>
          <p:cNvPr id="93187" name="TextBox 3"/>
          <p:cNvSpPr txBox="1">
            <a:spLocks noChangeArrowheads="1"/>
          </p:cNvSpPr>
          <p:nvPr/>
        </p:nvSpPr>
        <p:spPr bwMode="auto">
          <a:xfrm>
            <a:off x="6289675" y="2898775"/>
            <a:ext cx="1768475" cy="4619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rgbClr val="000000"/>
                </a:solidFill>
              </a:rPr>
              <a:t>265 patients</a:t>
            </a:r>
          </a:p>
        </p:txBody>
      </p:sp>
      <p:sp>
        <p:nvSpPr>
          <p:cNvPr id="93188" name="Rectangle 4"/>
          <p:cNvSpPr>
            <a:spLocks noChangeArrowheads="1"/>
          </p:cNvSpPr>
          <p:nvPr/>
        </p:nvSpPr>
        <p:spPr bwMode="auto">
          <a:xfrm>
            <a:off x="5800299" y="6105525"/>
            <a:ext cx="3110339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nl-NL" sz="1200" dirty="0">
                <a:solidFill>
                  <a:srgbClr val="000000"/>
                </a:solidFill>
                <a:ea typeface="MS PGothic" pitchFamily="34" charset="-128"/>
                <a:cs typeface="Times New Roman" pitchFamily="18" charset="0"/>
              </a:rPr>
              <a:t>Ledermann J, Harter P, et al. </a:t>
            </a:r>
          </a:p>
          <a:p>
            <a:r>
              <a:rPr lang="nl-NL" sz="1200" i="1" dirty="0">
                <a:solidFill>
                  <a:srgbClr val="000000"/>
                </a:solidFill>
                <a:ea typeface="MS PGothic" pitchFamily="34" charset="-128"/>
                <a:cs typeface="Times New Roman" pitchFamily="18" charset="0"/>
              </a:rPr>
              <a:t>N Engl J </a:t>
            </a:r>
            <a:r>
              <a:rPr lang="nl-NL" sz="1200" i="1" dirty="0" smtClean="0">
                <a:solidFill>
                  <a:srgbClr val="000000"/>
                </a:solidFill>
                <a:ea typeface="MS PGothic" pitchFamily="34" charset="-128"/>
                <a:cs typeface="Times New Roman" pitchFamily="18" charset="0"/>
              </a:rPr>
              <a:t>Med. </a:t>
            </a:r>
            <a:r>
              <a:rPr lang="nl-NL" sz="1200" dirty="0" smtClean="0">
                <a:solidFill>
                  <a:srgbClr val="000000"/>
                </a:solidFill>
                <a:ea typeface="MS PGothic" pitchFamily="34" charset="-128"/>
                <a:cs typeface="Times New Roman" pitchFamily="18" charset="0"/>
              </a:rPr>
              <a:t>2012;366(15):</a:t>
            </a:r>
            <a:r>
              <a:rPr lang="en-US" sz="1200" dirty="0" smtClean="0">
                <a:solidFill>
                  <a:srgbClr val="000000"/>
                </a:solidFill>
                <a:ea typeface="MS PGothic" pitchFamily="34" charset="-128"/>
                <a:cs typeface="Times New Roman" pitchFamily="18" charset="0"/>
              </a:rPr>
              <a:t>1382-1392.</a:t>
            </a:r>
            <a:endParaRPr lang="en-US" sz="1200" dirty="0">
              <a:solidFill>
                <a:srgbClr val="000000"/>
              </a:solidFill>
              <a:ea typeface="MS PGothic" pitchFamily="34" charset="-128"/>
              <a:cs typeface="Times New Roman" pitchFamily="18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160338" y="276225"/>
            <a:ext cx="6550191" cy="36933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b="1" dirty="0" err="1">
                <a:solidFill>
                  <a:schemeClr val="folHlink"/>
                </a:solidFill>
                <a:latin typeface="Comic Sans MS" pitchFamily="66" charset="0"/>
              </a:rPr>
              <a:t>No</a:t>
            </a:r>
            <a:r>
              <a:rPr lang="de-DE" b="1" dirty="0">
                <a:solidFill>
                  <a:schemeClr val="folHlink"/>
                </a:solidFill>
                <a:latin typeface="Comic Sans MS" pitchFamily="66" charset="0"/>
              </a:rPr>
              <a:t>. 3: best platinum </a:t>
            </a:r>
            <a:r>
              <a:rPr lang="de-DE" b="1" dirty="0" err="1">
                <a:solidFill>
                  <a:schemeClr val="folHlink"/>
                </a:solidFill>
                <a:latin typeface="Comic Sans MS" pitchFamily="66" charset="0"/>
              </a:rPr>
              <a:t>combination</a:t>
            </a:r>
            <a:r>
              <a:rPr lang="de-DE" b="1" dirty="0">
                <a:solidFill>
                  <a:schemeClr val="folHlink"/>
                </a:solidFill>
                <a:latin typeface="Comic Sans MS" pitchFamily="66" charset="0"/>
              </a:rPr>
              <a:t> </a:t>
            </a:r>
            <a:r>
              <a:rPr lang="de-DE" b="1" dirty="0" err="1" smtClean="0">
                <a:solidFill>
                  <a:schemeClr val="folHlink"/>
                </a:solidFill>
                <a:latin typeface="Comic Sans MS" pitchFamily="66" charset="0"/>
              </a:rPr>
              <a:t>followed</a:t>
            </a:r>
            <a:r>
              <a:rPr lang="de-DE" b="1" dirty="0" smtClean="0">
                <a:solidFill>
                  <a:schemeClr val="folHlink"/>
                </a:solidFill>
                <a:latin typeface="Comic Sans MS" pitchFamily="66" charset="0"/>
              </a:rPr>
              <a:t> </a:t>
            </a:r>
            <a:r>
              <a:rPr lang="de-DE" b="1" dirty="0">
                <a:solidFill>
                  <a:schemeClr val="folHlink"/>
                </a:solidFill>
                <a:latin typeface="Comic Sans MS" pitchFamily="66" charset="0"/>
              </a:rPr>
              <a:t>by Olaparib 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Image not available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77376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itle 1"/>
          <p:cNvSpPr>
            <a:spLocks noGrp="1"/>
          </p:cNvSpPr>
          <p:nvPr>
            <p:ph type="title"/>
          </p:nvPr>
        </p:nvSpPr>
        <p:spPr bwMode="auto">
          <a:xfrm>
            <a:off x="457200" y="288286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GB" sz="3600" b="1" dirty="0" smtClean="0"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Results:</a:t>
            </a:r>
            <a:r>
              <a:rPr lang="en-GB" sz="3600" b="1" i="1" dirty="0" smtClean="0"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 BRCA </a:t>
            </a:r>
            <a:r>
              <a:rPr lang="en-GB" sz="3600" b="1" dirty="0"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T</a:t>
            </a:r>
            <a:r>
              <a:rPr lang="en-GB" sz="3600" b="1" dirty="0" smtClean="0"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esting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8207015"/>
              </p:ext>
            </p:extLst>
          </p:nvPr>
        </p:nvGraphicFramePr>
        <p:xfrm>
          <a:off x="295275" y="1247774"/>
          <a:ext cx="8464551" cy="2809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0814"/>
                <a:gridCol w="1727305"/>
                <a:gridCol w="1544108"/>
                <a:gridCol w="1544108"/>
                <a:gridCol w="1544108"/>
                <a:gridCol w="1544108"/>
              </a:tblGrid>
              <a:tr h="500389">
                <a:tc rowSpan="2" gridSpan="2">
                  <a:txBody>
                    <a:bodyPr/>
                    <a:lstStyle/>
                    <a:p>
                      <a:endParaRPr lang="en-GB" sz="16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lang="en-GB" sz="2000" i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BRCA</a:t>
                      </a:r>
                      <a:endParaRPr lang="en-GB" sz="2000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</a:tr>
              <a:tr h="461897">
                <a:tc gridSpan="2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Mutated</a:t>
                      </a:r>
                      <a:endParaRPr lang="en-GB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Wild type*</a:t>
                      </a:r>
                      <a:endParaRPr lang="en-GB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available</a:t>
                      </a:r>
                      <a:endParaRPr lang="en-GB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  <a:endParaRPr lang="en-GB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  <a:tr h="461897">
                <a:tc rowSpan="3">
                  <a:txBody>
                    <a:bodyPr/>
                    <a:lstStyle/>
                    <a:p>
                      <a:pPr algn="ctr"/>
                      <a:r>
                        <a:rPr lang="en-GB" sz="20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gBRCA</a:t>
                      </a:r>
                      <a:endParaRPr lang="en-GB" sz="2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vert="vert27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Mutated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</a:t>
                      </a:r>
                      <a:endParaRPr lang="en-GB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GB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en-GB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</a:t>
                      </a:r>
                      <a:endParaRPr lang="en-GB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CCFFCC"/>
                    </a:solidFill>
                  </a:tcPr>
                </a:tc>
              </a:tr>
              <a:tr h="461897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Wild type*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en-GB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</a:t>
                      </a:r>
                      <a:endParaRPr lang="en-GB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en-GB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</a:tr>
              <a:tr h="461897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available</a:t>
                      </a:r>
                      <a:endParaRPr lang="en-GB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en-GB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en-GB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GB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</a:tr>
              <a:tr h="461897">
                <a:tc>
                  <a:txBody>
                    <a:bodyPr/>
                    <a:lstStyle/>
                    <a:p>
                      <a:endParaRPr lang="en-GB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265</a:t>
                      </a:r>
                      <a:endParaRPr lang="en-GB" sz="18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95235" name="Text Box 4"/>
          <p:cNvSpPr txBox="1">
            <a:spLocks noChangeArrowheads="1"/>
          </p:cNvSpPr>
          <p:nvPr/>
        </p:nvSpPr>
        <p:spPr bwMode="auto">
          <a:xfrm>
            <a:off x="52388" y="6302375"/>
            <a:ext cx="89725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altLang="ja-JP" sz="1200">
                <a:ea typeface="MS PGothic" pitchFamily="34" charset="-128"/>
              </a:rPr>
              <a:t>*Wild-type group includes patients with no known BRCAm or a mutation of unknown significance (a non-deleterious mutation)</a:t>
            </a:r>
            <a:endParaRPr lang="en-GB" sz="1200"/>
          </a:p>
        </p:txBody>
      </p:sp>
      <p:sp>
        <p:nvSpPr>
          <p:cNvPr id="8" name="Content Placeholder 7"/>
          <p:cNvSpPr txBox="1">
            <a:spLocks/>
          </p:cNvSpPr>
          <p:nvPr/>
        </p:nvSpPr>
        <p:spPr bwMode="auto">
          <a:xfrm>
            <a:off x="219075" y="5454650"/>
            <a:ext cx="8753475" cy="11239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 eaLnBrk="0" hangingPunct="0">
              <a:spcBef>
                <a:spcPct val="20000"/>
              </a:spcBef>
              <a:buFont typeface="Wingdings" charset="2"/>
              <a:buChar char="Ø"/>
              <a:defRPr/>
            </a:pPr>
            <a:r>
              <a:rPr lang="en-GB" sz="2100" b="1" dirty="0">
                <a:latin typeface="Arial" panose="020B0604020202020204" pitchFamily="34" charset="0"/>
                <a:cs typeface="Arial" panose="020B0604020202020204" pitchFamily="34" charset="0"/>
              </a:rPr>
              <a:t>The number of patients with a known </a:t>
            </a:r>
            <a:r>
              <a:rPr lang="en-GB" sz="2100" b="1" i="1" dirty="0">
                <a:latin typeface="Arial" panose="020B0604020202020204" pitchFamily="34" charset="0"/>
                <a:cs typeface="Arial" panose="020B0604020202020204" pitchFamily="34" charset="0"/>
              </a:rPr>
              <a:t>BRCA</a:t>
            </a:r>
            <a:r>
              <a:rPr lang="en-GB" sz="2100" b="1" dirty="0">
                <a:latin typeface="Arial" panose="020B0604020202020204" pitchFamily="34" charset="0"/>
                <a:cs typeface="Arial" panose="020B0604020202020204" pitchFamily="34" charset="0"/>
              </a:rPr>
              <a:t>m status increased from 97 (36.6%) to 254 (95.8%) out of </a:t>
            </a:r>
            <a:r>
              <a:rPr lang="en-GB" sz="2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265</a:t>
            </a:r>
            <a:endParaRPr lang="en-GB" sz="2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237" name="Rectangle 1"/>
          <p:cNvSpPr>
            <a:spLocks noChangeArrowheads="1"/>
          </p:cNvSpPr>
          <p:nvPr/>
        </p:nvSpPr>
        <p:spPr bwMode="auto">
          <a:xfrm>
            <a:off x="330200" y="4895850"/>
            <a:ext cx="84645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628650" lvl="1" indent="-26670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en-GB"/>
              <a:t>  11 (4.2%) patients had neither a tumour nor a germline result available</a:t>
            </a:r>
          </a:p>
        </p:txBody>
      </p:sp>
      <p:sp>
        <p:nvSpPr>
          <p:cNvPr id="95238" name="Rectangle 8"/>
          <p:cNvSpPr>
            <a:spLocks noChangeArrowheads="1"/>
          </p:cNvSpPr>
          <p:nvPr/>
        </p:nvSpPr>
        <p:spPr bwMode="auto">
          <a:xfrm>
            <a:off x="50800" y="4524375"/>
            <a:ext cx="87058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628650" lvl="1" indent="-266700" algn="ctr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en-GB"/>
              <a:t>118 (44.5%) patients were defined as </a:t>
            </a:r>
            <a:r>
              <a:rPr lang="en-GB" i="1"/>
              <a:t>BRCA1/2</a:t>
            </a:r>
            <a:r>
              <a:rPr lang="en-GB"/>
              <a:t> wild type for this analysis</a:t>
            </a:r>
          </a:p>
        </p:txBody>
      </p:sp>
      <p:sp>
        <p:nvSpPr>
          <p:cNvPr id="27656" name="Rectangle 9"/>
          <p:cNvSpPr>
            <a:spLocks noChangeArrowheads="1"/>
          </p:cNvSpPr>
          <p:nvPr/>
        </p:nvSpPr>
        <p:spPr bwMode="auto">
          <a:xfrm>
            <a:off x="311150" y="4138613"/>
            <a:ext cx="88487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628650" lvl="1" indent="-266700" eaLnBrk="0" hangingPunct="0"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136 (51.3%) patients had a known deleterious </a:t>
            </a:r>
            <a:r>
              <a:rPr lang="en-GB" b="1" i="1" dirty="0" err="1">
                <a:solidFill>
                  <a:schemeClr val="accent1">
                    <a:lumMod val="50000"/>
                  </a:schemeClr>
                </a:solidFill>
              </a:rPr>
              <a:t>BRCA</a:t>
            </a:r>
            <a:r>
              <a:rPr lang="en-GB" b="1" dirty="0" err="1">
                <a:solidFill>
                  <a:schemeClr val="accent1">
                    <a:lumMod val="50000"/>
                  </a:schemeClr>
                </a:solidFill>
              </a:rPr>
              <a:t>m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(</a:t>
            </a:r>
            <a:r>
              <a:rPr lang="en-GB" b="1" i="1" dirty="0" err="1">
                <a:solidFill>
                  <a:schemeClr val="accent1">
                    <a:lumMod val="50000"/>
                  </a:schemeClr>
                </a:solidFill>
              </a:rPr>
              <a:t>BRCA</a:t>
            </a:r>
            <a:r>
              <a:rPr lang="en-GB" b="1" dirty="0" err="1">
                <a:solidFill>
                  <a:schemeClr val="accent1">
                    <a:lumMod val="50000"/>
                  </a:schemeClr>
                </a:solidFill>
              </a:rPr>
              <a:t>m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</a:rPr>
              <a:t> dataset)</a:t>
            </a:r>
          </a:p>
        </p:txBody>
      </p:sp>
      <p:sp>
        <p:nvSpPr>
          <p:cNvPr id="95240" name="Rectangle 4"/>
          <p:cNvSpPr>
            <a:spLocks noChangeArrowheads="1"/>
          </p:cNvSpPr>
          <p:nvPr/>
        </p:nvSpPr>
        <p:spPr bwMode="auto">
          <a:xfrm>
            <a:off x="3836104" y="6390703"/>
            <a:ext cx="5170488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200" dirty="0" err="1">
                <a:ea typeface="MS PGothic" pitchFamily="34" charset="-128"/>
              </a:rPr>
              <a:t>Ledermann</a:t>
            </a:r>
            <a:r>
              <a:rPr lang="en-US" sz="1200" dirty="0">
                <a:ea typeface="MS PGothic" pitchFamily="34" charset="-128"/>
              </a:rPr>
              <a:t> </a:t>
            </a:r>
            <a:r>
              <a:rPr lang="en-US" sz="1200" dirty="0" smtClean="0">
                <a:ea typeface="MS PGothic" pitchFamily="34" charset="-128"/>
              </a:rPr>
              <a:t>J, </a:t>
            </a:r>
            <a:r>
              <a:rPr lang="en-US" sz="1200" i="1" dirty="0" smtClean="0">
                <a:ea typeface="MS PGothic" pitchFamily="34" charset="-128"/>
              </a:rPr>
              <a:t>et </a:t>
            </a:r>
            <a:r>
              <a:rPr lang="en-US" sz="1200" i="1" dirty="0">
                <a:ea typeface="MS PGothic" pitchFamily="34" charset="-128"/>
              </a:rPr>
              <a:t>al. Lancet </a:t>
            </a:r>
            <a:r>
              <a:rPr lang="en-US" sz="1200" i="1" dirty="0" err="1">
                <a:ea typeface="MS PGothic" pitchFamily="34" charset="-128"/>
              </a:rPr>
              <a:t>Oncol</a:t>
            </a:r>
            <a:r>
              <a:rPr lang="en-US" sz="1200" i="1" dirty="0">
                <a:ea typeface="MS PGothic" pitchFamily="34" charset="-128"/>
              </a:rPr>
              <a:t>. </a:t>
            </a:r>
            <a:r>
              <a:rPr lang="en-US" sz="1200" dirty="0">
                <a:ea typeface="MS PGothic" pitchFamily="34" charset="-128"/>
              </a:rPr>
              <a:t>2014;15(8):</a:t>
            </a:r>
            <a:r>
              <a:rPr lang="en-US" sz="1200" dirty="0" smtClean="0">
                <a:ea typeface="MS PGothic" pitchFamily="34" charset="-128"/>
              </a:rPr>
              <a:t>852–861.</a:t>
            </a:r>
            <a:endParaRPr lang="en-US" sz="1200" dirty="0">
              <a:ea typeface="MS PGothic" pitchFamily="34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439121" y="582613"/>
            <a:ext cx="8229600" cy="493712"/>
          </a:xfrm>
          <a:noFill/>
        </p:spPr>
        <p:txBody>
          <a:bodyPr/>
          <a:lstStyle/>
          <a:p>
            <a:pPr>
              <a:defRPr/>
            </a:pPr>
            <a:r>
              <a:rPr lang="en-GB" sz="2800" b="1" dirty="0" smtClean="0">
                <a:solidFill>
                  <a:schemeClr val="accent4"/>
                </a:solidFill>
                <a:latin typeface="Arial"/>
                <a:ea typeface="ＭＳ Ｐゴシック" pitchFamily="34" charset="-128"/>
              </a:rPr>
              <a:t>PFS in Pati</a:t>
            </a:r>
            <a:r>
              <a:rPr lang="en-GB" sz="2800" b="1" dirty="0" smtClean="0">
                <a:latin typeface="Arial"/>
                <a:ea typeface="ＭＳ Ｐゴシック" pitchFamily="34" charset="-128"/>
              </a:rPr>
              <a:t>e</a:t>
            </a:r>
            <a:r>
              <a:rPr lang="en-GB" sz="2800" b="1" dirty="0" smtClean="0">
                <a:solidFill>
                  <a:schemeClr val="accent4"/>
                </a:solidFill>
                <a:latin typeface="Arial"/>
                <a:ea typeface="ＭＳ Ｐゴシック" pitchFamily="34" charset="-128"/>
              </a:rPr>
              <a:t>nts With a</a:t>
            </a:r>
            <a:r>
              <a:rPr lang="en-GB" sz="2800" b="1" i="1" dirty="0" smtClean="0">
                <a:solidFill>
                  <a:schemeClr val="accent4"/>
                </a:solidFill>
                <a:latin typeface="Arial"/>
                <a:ea typeface="ＭＳ Ｐゴシック" pitchFamily="34" charset="-128"/>
              </a:rPr>
              <a:t> BRCA1/2 </a:t>
            </a:r>
            <a:r>
              <a:rPr lang="en-GB" sz="2800" b="1" dirty="0" smtClean="0">
                <a:solidFill>
                  <a:schemeClr val="accent4"/>
                </a:solidFill>
                <a:latin typeface="Arial"/>
                <a:ea typeface="ＭＳ Ｐゴシック" pitchFamily="34" charset="-128"/>
              </a:rPr>
              <a:t>Mutation</a:t>
            </a:r>
            <a:r>
              <a:rPr lang="en-GB" sz="2800" b="1" baseline="30000" dirty="0" smtClean="0">
                <a:solidFill>
                  <a:schemeClr val="accent4"/>
                </a:solidFill>
                <a:latin typeface="Arial"/>
                <a:ea typeface="ＭＳ Ｐゴシック" pitchFamily="34" charset="-128"/>
              </a:rPr>
              <a:t>*</a:t>
            </a:r>
            <a:endParaRPr lang="en-US" sz="2800" b="1" dirty="0" smtClean="0">
              <a:solidFill>
                <a:schemeClr val="accent4"/>
              </a:solidFill>
              <a:latin typeface="Arial"/>
              <a:ea typeface="ＭＳ Ｐゴシック" pitchFamily="34" charset="-128"/>
            </a:endParaRPr>
          </a:p>
        </p:txBody>
      </p:sp>
      <p:sp>
        <p:nvSpPr>
          <p:cNvPr id="96258" name="Text Box 11"/>
          <p:cNvSpPr txBox="1">
            <a:spLocks noChangeArrowheads="1"/>
          </p:cNvSpPr>
          <p:nvPr/>
        </p:nvSpPr>
        <p:spPr bwMode="auto">
          <a:xfrm>
            <a:off x="1809750" y="5167313"/>
            <a:ext cx="296863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US" sz="1200" b="1">
                <a:solidFill>
                  <a:srgbClr val="000000"/>
                </a:solidFill>
                <a:latin typeface="MetaPlusNormal-Roman"/>
                <a:ea typeface="MS PGothic" pitchFamily="34" charset="-128"/>
              </a:rPr>
              <a:t>0</a:t>
            </a:r>
          </a:p>
        </p:txBody>
      </p:sp>
      <p:sp>
        <p:nvSpPr>
          <p:cNvPr id="96259" name="TextBox 54"/>
          <p:cNvSpPr txBox="1">
            <a:spLocks/>
          </p:cNvSpPr>
          <p:nvPr/>
        </p:nvSpPr>
        <p:spPr bwMode="auto">
          <a:xfrm>
            <a:off x="1957388" y="5360988"/>
            <a:ext cx="5229225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tabLst>
                <a:tab pos="1162050" algn="l"/>
              </a:tabLst>
            </a:pPr>
            <a:r>
              <a:rPr lang="en-GB" sz="1400" b="1">
                <a:solidFill>
                  <a:srgbClr val="000000"/>
                </a:solidFill>
                <a:latin typeface="MetaPlusNormal-Roman"/>
                <a:ea typeface="MS PGothic" pitchFamily="34" charset="-128"/>
              </a:rPr>
              <a:t>Time from randomization (months)</a:t>
            </a:r>
            <a:endParaRPr lang="en-US" sz="1400" b="1">
              <a:solidFill>
                <a:srgbClr val="000000"/>
              </a:solidFill>
              <a:latin typeface="MetaPlusNormal-Roman"/>
              <a:ea typeface="MS PGothic" pitchFamily="34" charset="-128"/>
            </a:endParaRPr>
          </a:p>
        </p:txBody>
      </p:sp>
      <p:sp>
        <p:nvSpPr>
          <p:cNvPr id="96260" name="Text Box 11"/>
          <p:cNvSpPr txBox="1">
            <a:spLocks noChangeArrowheads="1"/>
          </p:cNvSpPr>
          <p:nvPr/>
        </p:nvSpPr>
        <p:spPr bwMode="auto">
          <a:xfrm>
            <a:off x="1541463" y="5000625"/>
            <a:ext cx="296862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/>
            <a:r>
              <a:rPr lang="en-US" sz="1200" b="1">
                <a:solidFill>
                  <a:srgbClr val="000000"/>
                </a:solidFill>
                <a:latin typeface="MetaPlusNormal-Roman"/>
                <a:ea typeface="MS PGothic" pitchFamily="34" charset="-128"/>
              </a:rPr>
              <a:t>0</a:t>
            </a:r>
          </a:p>
        </p:txBody>
      </p:sp>
      <p:sp>
        <p:nvSpPr>
          <p:cNvPr id="96261" name="Text Box 11"/>
          <p:cNvSpPr txBox="1">
            <a:spLocks noChangeArrowheads="1"/>
          </p:cNvSpPr>
          <p:nvPr/>
        </p:nvSpPr>
        <p:spPr bwMode="auto">
          <a:xfrm>
            <a:off x="1541463" y="2366963"/>
            <a:ext cx="296862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/>
            <a:r>
              <a:rPr lang="en-US" sz="1200" b="1">
                <a:solidFill>
                  <a:srgbClr val="000000"/>
                </a:solidFill>
                <a:latin typeface="MetaPlusNormal-Roman"/>
                <a:ea typeface="MS PGothic" pitchFamily="34" charset="-128"/>
              </a:rPr>
              <a:t>1.0</a:t>
            </a:r>
          </a:p>
        </p:txBody>
      </p:sp>
      <p:sp>
        <p:nvSpPr>
          <p:cNvPr id="96262" name="TextBox 54"/>
          <p:cNvSpPr txBox="1">
            <a:spLocks/>
          </p:cNvSpPr>
          <p:nvPr/>
        </p:nvSpPr>
        <p:spPr bwMode="auto">
          <a:xfrm rot="-5400000">
            <a:off x="-138113" y="3586163"/>
            <a:ext cx="2689225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tabLst>
                <a:tab pos="1162050" algn="l"/>
              </a:tabLst>
            </a:pPr>
            <a:r>
              <a:rPr lang="en-GB" sz="1400" b="1">
                <a:solidFill>
                  <a:srgbClr val="000000"/>
                </a:solidFill>
                <a:latin typeface="MetaPlusNormal-Roman"/>
                <a:ea typeface="MS PGothic" pitchFamily="34" charset="-128"/>
              </a:rPr>
              <a:t>Proportion of patients progression-free</a:t>
            </a:r>
            <a:endParaRPr lang="en-US" sz="1400" b="1">
              <a:solidFill>
                <a:srgbClr val="000000"/>
              </a:solidFill>
              <a:latin typeface="MetaPlusNormal-Roman"/>
              <a:ea typeface="MS PGothic" pitchFamily="34" charset="-128"/>
            </a:endParaRPr>
          </a:p>
        </p:txBody>
      </p:sp>
      <p:sp>
        <p:nvSpPr>
          <p:cNvPr id="96263" name="Text Box 11"/>
          <p:cNvSpPr txBox="1">
            <a:spLocks noChangeArrowheads="1"/>
          </p:cNvSpPr>
          <p:nvPr/>
        </p:nvSpPr>
        <p:spPr bwMode="auto">
          <a:xfrm>
            <a:off x="2855913" y="5167313"/>
            <a:ext cx="296862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US" sz="1200" b="1">
                <a:solidFill>
                  <a:srgbClr val="000000"/>
                </a:solidFill>
                <a:latin typeface="MetaPlusNormal-Roman"/>
                <a:ea typeface="MS PGothic" pitchFamily="34" charset="-128"/>
              </a:rPr>
              <a:t>3</a:t>
            </a:r>
          </a:p>
        </p:txBody>
      </p:sp>
      <p:sp>
        <p:nvSpPr>
          <p:cNvPr id="96264" name="Text Box 11"/>
          <p:cNvSpPr txBox="1">
            <a:spLocks noChangeArrowheads="1"/>
          </p:cNvSpPr>
          <p:nvPr/>
        </p:nvSpPr>
        <p:spPr bwMode="auto">
          <a:xfrm>
            <a:off x="3902075" y="5167313"/>
            <a:ext cx="296863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US" sz="1200" b="1">
                <a:solidFill>
                  <a:srgbClr val="000000"/>
                </a:solidFill>
                <a:latin typeface="MetaPlusNormal-Roman"/>
                <a:ea typeface="MS PGothic" pitchFamily="34" charset="-128"/>
              </a:rPr>
              <a:t>6</a:t>
            </a:r>
          </a:p>
        </p:txBody>
      </p:sp>
      <p:sp>
        <p:nvSpPr>
          <p:cNvPr id="96265" name="Text Box 11"/>
          <p:cNvSpPr txBox="1">
            <a:spLocks noChangeArrowheads="1"/>
          </p:cNvSpPr>
          <p:nvPr/>
        </p:nvSpPr>
        <p:spPr bwMode="auto">
          <a:xfrm>
            <a:off x="4949825" y="5167313"/>
            <a:ext cx="296863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US" sz="1200" b="1">
                <a:solidFill>
                  <a:srgbClr val="000000"/>
                </a:solidFill>
                <a:latin typeface="MetaPlusNormal-Roman"/>
                <a:ea typeface="MS PGothic" pitchFamily="34" charset="-128"/>
              </a:rPr>
              <a:t>9</a:t>
            </a:r>
          </a:p>
        </p:txBody>
      </p:sp>
      <p:sp>
        <p:nvSpPr>
          <p:cNvPr id="96266" name="Text Box 11"/>
          <p:cNvSpPr txBox="1">
            <a:spLocks noChangeArrowheads="1"/>
          </p:cNvSpPr>
          <p:nvPr/>
        </p:nvSpPr>
        <p:spPr bwMode="auto">
          <a:xfrm>
            <a:off x="5995988" y="5167313"/>
            <a:ext cx="296862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US" sz="1200" b="1">
                <a:solidFill>
                  <a:srgbClr val="000000"/>
                </a:solidFill>
                <a:latin typeface="MetaPlusNormal-Roman"/>
                <a:ea typeface="MS PGothic" pitchFamily="34" charset="-128"/>
              </a:rPr>
              <a:t>12</a:t>
            </a:r>
          </a:p>
        </p:txBody>
      </p:sp>
      <p:sp>
        <p:nvSpPr>
          <p:cNvPr id="96267" name="Text Box 11"/>
          <p:cNvSpPr txBox="1">
            <a:spLocks noChangeArrowheads="1"/>
          </p:cNvSpPr>
          <p:nvPr/>
        </p:nvSpPr>
        <p:spPr bwMode="auto">
          <a:xfrm>
            <a:off x="7042150" y="5167313"/>
            <a:ext cx="296863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US" sz="1200" b="1">
                <a:solidFill>
                  <a:srgbClr val="000000"/>
                </a:solidFill>
                <a:latin typeface="MetaPlusNormal-Roman"/>
                <a:ea typeface="MS PGothic" pitchFamily="34" charset="-128"/>
              </a:rPr>
              <a:t>15</a:t>
            </a:r>
          </a:p>
        </p:txBody>
      </p:sp>
      <p:sp>
        <p:nvSpPr>
          <p:cNvPr id="96268" name="Text Box 11"/>
          <p:cNvSpPr txBox="1">
            <a:spLocks noChangeArrowheads="1"/>
          </p:cNvSpPr>
          <p:nvPr/>
        </p:nvSpPr>
        <p:spPr bwMode="auto">
          <a:xfrm>
            <a:off x="1541463" y="2630488"/>
            <a:ext cx="296862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/>
            <a:r>
              <a:rPr lang="en-US" sz="1200" b="1">
                <a:solidFill>
                  <a:srgbClr val="000000"/>
                </a:solidFill>
                <a:latin typeface="MetaPlusNormal-Roman"/>
                <a:ea typeface="MS PGothic" pitchFamily="34" charset="-128"/>
              </a:rPr>
              <a:t>0.9</a:t>
            </a:r>
          </a:p>
        </p:txBody>
      </p:sp>
      <p:sp>
        <p:nvSpPr>
          <p:cNvPr id="96269" name="Text Box 11"/>
          <p:cNvSpPr txBox="1">
            <a:spLocks noChangeArrowheads="1"/>
          </p:cNvSpPr>
          <p:nvPr/>
        </p:nvSpPr>
        <p:spPr bwMode="auto">
          <a:xfrm>
            <a:off x="1541463" y="2894013"/>
            <a:ext cx="296862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/>
            <a:r>
              <a:rPr lang="en-US" sz="1200" b="1">
                <a:solidFill>
                  <a:srgbClr val="000000"/>
                </a:solidFill>
                <a:latin typeface="MetaPlusNormal-Roman"/>
                <a:ea typeface="MS PGothic" pitchFamily="34" charset="-128"/>
              </a:rPr>
              <a:t>0.8</a:t>
            </a:r>
          </a:p>
        </p:txBody>
      </p:sp>
      <p:sp>
        <p:nvSpPr>
          <p:cNvPr id="96270" name="Text Box 11"/>
          <p:cNvSpPr txBox="1">
            <a:spLocks noChangeArrowheads="1"/>
          </p:cNvSpPr>
          <p:nvPr/>
        </p:nvSpPr>
        <p:spPr bwMode="auto">
          <a:xfrm>
            <a:off x="1541463" y="3157538"/>
            <a:ext cx="296862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/>
            <a:r>
              <a:rPr lang="en-US" sz="1200" b="1">
                <a:solidFill>
                  <a:srgbClr val="000000"/>
                </a:solidFill>
                <a:latin typeface="MetaPlusNormal-Roman"/>
                <a:ea typeface="MS PGothic" pitchFamily="34" charset="-128"/>
              </a:rPr>
              <a:t>0.7</a:t>
            </a:r>
          </a:p>
        </p:txBody>
      </p:sp>
      <p:sp>
        <p:nvSpPr>
          <p:cNvPr id="96271" name="Text Box 11"/>
          <p:cNvSpPr txBox="1">
            <a:spLocks noChangeArrowheads="1"/>
          </p:cNvSpPr>
          <p:nvPr/>
        </p:nvSpPr>
        <p:spPr bwMode="auto">
          <a:xfrm>
            <a:off x="1541463" y="3421063"/>
            <a:ext cx="296862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/>
            <a:r>
              <a:rPr lang="en-US" sz="1200" b="1">
                <a:solidFill>
                  <a:srgbClr val="000000"/>
                </a:solidFill>
                <a:latin typeface="MetaPlusNormal-Roman"/>
                <a:ea typeface="MS PGothic" pitchFamily="34" charset="-128"/>
              </a:rPr>
              <a:t>0.6</a:t>
            </a:r>
          </a:p>
        </p:txBody>
      </p:sp>
      <p:sp>
        <p:nvSpPr>
          <p:cNvPr id="96272" name="Text Box 11"/>
          <p:cNvSpPr txBox="1">
            <a:spLocks noChangeArrowheads="1"/>
          </p:cNvSpPr>
          <p:nvPr/>
        </p:nvSpPr>
        <p:spPr bwMode="auto">
          <a:xfrm>
            <a:off x="1541463" y="3684588"/>
            <a:ext cx="296862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/>
            <a:r>
              <a:rPr lang="en-US" sz="1200" b="1">
                <a:solidFill>
                  <a:srgbClr val="000000"/>
                </a:solidFill>
                <a:latin typeface="MetaPlusNormal-Roman"/>
                <a:ea typeface="MS PGothic" pitchFamily="34" charset="-128"/>
              </a:rPr>
              <a:t>0.5</a:t>
            </a:r>
          </a:p>
        </p:txBody>
      </p:sp>
      <p:sp>
        <p:nvSpPr>
          <p:cNvPr id="96273" name="Text Box 11"/>
          <p:cNvSpPr txBox="1">
            <a:spLocks noChangeArrowheads="1"/>
          </p:cNvSpPr>
          <p:nvPr/>
        </p:nvSpPr>
        <p:spPr bwMode="auto">
          <a:xfrm>
            <a:off x="1541463" y="3948113"/>
            <a:ext cx="296862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/>
            <a:r>
              <a:rPr lang="en-US" sz="1200" b="1">
                <a:solidFill>
                  <a:srgbClr val="000000"/>
                </a:solidFill>
                <a:latin typeface="MetaPlusNormal-Roman"/>
                <a:ea typeface="MS PGothic" pitchFamily="34" charset="-128"/>
              </a:rPr>
              <a:t>0.4</a:t>
            </a:r>
          </a:p>
        </p:txBody>
      </p:sp>
      <p:sp>
        <p:nvSpPr>
          <p:cNvPr id="96274" name="Text Box 11"/>
          <p:cNvSpPr txBox="1">
            <a:spLocks noChangeArrowheads="1"/>
          </p:cNvSpPr>
          <p:nvPr/>
        </p:nvSpPr>
        <p:spPr bwMode="auto">
          <a:xfrm>
            <a:off x="1541463" y="4211638"/>
            <a:ext cx="296862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/>
            <a:r>
              <a:rPr lang="en-US" sz="1200" b="1">
                <a:solidFill>
                  <a:srgbClr val="000000"/>
                </a:solidFill>
                <a:latin typeface="MetaPlusNormal-Roman"/>
                <a:ea typeface="MS PGothic" pitchFamily="34" charset="-128"/>
              </a:rPr>
              <a:t>0.3</a:t>
            </a:r>
          </a:p>
        </p:txBody>
      </p:sp>
      <p:sp>
        <p:nvSpPr>
          <p:cNvPr id="96275" name="Text Box 11"/>
          <p:cNvSpPr txBox="1">
            <a:spLocks noChangeArrowheads="1"/>
          </p:cNvSpPr>
          <p:nvPr/>
        </p:nvSpPr>
        <p:spPr bwMode="auto">
          <a:xfrm>
            <a:off x="1541463" y="4475163"/>
            <a:ext cx="296862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/>
            <a:r>
              <a:rPr lang="en-US" sz="1200" b="1">
                <a:solidFill>
                  <a:srgbClr val="000000"/>
                </a:solidFill>
                <a:latin typeface="MetaPlusNormal-Roman"/>
                <a:ea typeface="MS PGothic" pitchFamily="34" charset="-128"/>
              </a:rPr>
              <a:t>0.2</a:t>
            </a:r>
          </a:p>
        </p:txBody>
      </p:sp>
      <p:grpSp>
        <p:nvGrpSpPr>
          <p:cNvPr id="96276" name="Group 5"/>
          <p:cNvGrpSpPr>
            <a:grpSpLocks/>
          </p:cNvGrpSpPr>
          <p:nvPr/>
        </p:nvGrpSpPr>
        <p:grpSpPr bwMode="auto">
          <a:xfrm>
            <a:off x="1901825" y="2466975"/>
            <a:ext cx="5289550" cy="2689225"/>
            <a:chOff x="1901825" y="2466975"/>
            <a:chExt cx="5289550" cy="2689225"/>
          </a:xfrm>
        </p:grpSpPr>
        <p:grpSp>
          <p:nvGrpSpPr>
            <p:cNvPr id="96379" name="Group 3"/>
            <p:cNvGrpSpPr>
              <a:grpSpLocks/>
            </p:cNvGrpSpPr>
            <p:nvPr/>
          </p:nvGrpSpPr>
          <p:grpSpPr bwMode="auto">
            <a:xfrm>
              <a:off x="1957388" y="2466975"/>
              <a:ext cx="5229225" cy="2635250"/>
              <a:chOff x="1957388" y="2466975"/>
              <a:chExt cx="5229225" cy="2635250"/>
            </a:xfrm>
          </p:grpSpPr>
          <p:sp>
            <p:nvSpPr>
              <p:cNvPr id="96399" name="Line 12"/>
              <p:cNvSpPr>
                <a:spLocks noChangeShapeType="1"/>
              </p:cNvSpPr>
              <p:nvPr/>
            </p:nvSpPr>
            <p:spPr bwMode="auto">
              <a:xfrm flipV="1">
                <a:off x="1957388" y="5102225"/>
                <a:ext cx="5229225" cy="0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6400" name="Line 8"/>
              <p:cNvSpPr>
                <a:spLocks noChangeAspect="1" noChangeShapeType="1"/>
              </p:cNvSpPr>
              <p:nvPr/>
            </p:nvSpPr>
            <p:spPr bwMode="auto">
              <a:xfrm>
                <a:off x="1957388" y="2466975"/>
                <a:ext cx="0" cy="2635250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96380" name="Group 4"/>
            <p:cNvGrpSpPr>
              <a:grpSpLocks/>
            </p:cNvGrpSpPr>
            <p:nvPr/>
          </p:nvGrpSpPr>
          <p:grpSpPr bwMode="auto">
            <a:xfrm>
              <a:off x="1957388" y="5102225"/>
              <a:ext cx="5233987" cy="53975"/>
              <a:chOff x="1957388" y="5102225"/>
              <a:chExt cx="5233987" cy="53975"/>
            </a:xfrm>
          </p:grpSpPr>
          <p:sp>
            <p:nvSpPr>
              <p:cNvPr id="96393" name="Line 15"/>
              <p:cNvSpPr>
                <a:spLocks noChangeShapeType="1"/>
              </p:cNvSpPr>
              <p:nvPr/>
            </p:nvSpPr>
            <p:spPr bwMode="auto">
              <a:xfrm>
                <a:off x="1957388" y="5102225"/>
                <a:ext cx="0" cy="53975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de-DE"/>
              </a:p>
            </p:txBody>
          </p:sp>
          <p:sp>
            <p:nvSpPr>
              <p:cNvPr id="96394" name="Line 15"/>
              <p:cNvSpPr>
                <a:spLocks noChangeShapeType="1"/>
              </p:cNvSpPr>
              <p:nvPr/>
            </p:nvSpPr>
            <p:spPr bwMode="auto">
              <a:xfrm>
                <a:off x="3003550" y="5102225"/>
                <a:ext cx="0" cy="53975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de-DE"/>
              </a:p>
            </p:txBody>
          </p:sp>
          <p:sp>
            <p:nvSpPr>
              <p:cNvPr id="96395" name="Line 15"/>
              <p:cNvSpPr>
                <a:spLocks noChangeShapeType="1"/>
              </p:cNvSpPr>
              <p:nvPr/>
            </p:nvSpPr>
            <p:spPr bwMode="auto">
              <a:xfrm>
                <a:off x="4051300" y="5102225"/>
                <a:ext cx="0" cy="53975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de-DE"/>
              </a:p>
            </p:txBody>
          </p:sp>
          <p:sp>
            <p:nvSpPr>
              <p:cNvPr id="96396" name="Line 15"/>
              <p:cNvSpPr>
                <a:spLocks noChangeShapeType="1"/>
              </p:cNvSpPr>
              <p:nvPr/>
            </p:nvSpPr>
            <p:spPr bwMode="auto">
              <a:xfrm>
                <a:off x="5097463" y="5102225"/>
                <a:ext cx="0" cy="53975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de-DE"/>
              </a:p>
            </p:txBody>
          </p:sp>
          <p:sp>
            <p:nvSpPr>
              <p:cNvPr id="96397" name="Line 15"/>
              <p:cNvSpPr>
                <a:spLocks noChangeShapeType="1"/>
              </p:cNvSpPr>
              <p:nvPr/>
            </p:nvSpPr>
            <p:spPr bwMode="auto">
              <a:xfrm>
                <a:off x="6143625" y="5102225"/>
                <a:ext cx="0" cy="53975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de-DE"/>
              </a:p>
            </p:txBody>
          </p:sp>
          <p:sp>
            <p:nvSpPr>
              <p:cNvPr id="96398" name="Line 15"/>
              <p:cNvSpPr>
                <a:spLocks noChangeShapeType="1"/>
              </p:cNvSpPr>
              <p:nvPr/>
            </p:nvSpPr>
            <p:spPr bwMode="auto">
              <a:xfrm>
                <a:off x="7191375" y="5102225"/>
                <a:ext cx="0" cy="53975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de-DE"/>
              </a:p>
            </p:txBody>
          </p:sp>
        </p:grpSp>
        <p:grpSp>
          <p:nvGrpSpPr>
            <p:cNvPr id="96381" name="Group 2"/>
            <p:cNvGrpSpPr>
              <a:grpSpLocks/>
            </p:cNvGrpSpPr>
            <p:nvPr/>
          </p:nvGrpSpPr>
          <p:grpSpPr bwMode="auto">
            <a:xfrm>
              <a:off x="1901825" y="2466975"/>
              <a:ext cx="55563" cy="2635250"/>
              <a:chOff x="1901825" y="2466975"/>
              <a:chExt cx="55563" cy="2635250"/>
            </a:xfrm>
          </p:grpSpPr>
          <p:sp>
            <p:nvSpPr>
              <p:cNvPr id="96382" name="Line 15"/>
              <p:cNvSpPr>
                <a:spLocks noChangeShapeType="1"/>
              </p:cNvSpPr>
              <p:nvPr/>
            </p:nvSpPr>
            <p:spPr bwMode="auto">
              <a:xfrm rot="-5400000">
                <a:off x="1929607" y="5074443"/>
                <a:ext cx="0" cy="55563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de-DE"/>
              </a:p>
            </p:txBody>
          </p:sp>
          <p:sp>
            <p:nvSpPr>
              <p:cNvPr id="96383" name="Line 15"/>
              <p:cNvSpPr>
                <a:spLocks noChangeShapeType="1"/>
              </p:cNvSpPr>
              <p:nvPr/>
            </p:nvSpPr>
            <p:spPr bwMode="auto">
              <a:xfrm rot="-5400000">
                <a:off x="1929607" y="2439193"/>
                <a:ext cx="0" cy="55563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de-DE"/>
              </a:p>
            </p:txBody>
          </p:sp>
          <p:sp>
            <p:nvSpPr>
              <p:cNvPr id="96384" name="Line 15"/>
              <p:cNvSpPr>
                <a:spLocks noChangeShapeType="1"/>
              </p:cNvSpPr>
              <p:nvPr/>
            </p:nvSpPr>
            <p:spPr bwMode="auto">
              <a:xfrm rot="-5400000">
                <a:off x="1929607" y="2702718"/>
                <a:ext cx="0" cy="55563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de-DE"/>
              </a:p>
            </p:txBody>
          </p:sp>
          <p:sp>
            <p:nvSpPr>
              <p:cNvPr id="96385" name="Line 15"/>
              <p:cNvSpPr>
                <a:spLocks noChangeShapeType="1"/>
              </p:cNvSpPr>
              <p:nvPr/>
            </p:nvSpPr>
            <p:spPr bwMode="auto">
              <a:xfrm rot="-5400000">
                <a:off x="1929607" y="2966243"/>
                <a:ext cx="0" cy="55563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de-DE"/>
              </a:p>
            </p:txBody>
          </p:sp>
          <p:sp>
            <p:nvSpPr>
              <p:cNvPr id="96386" name="Line 15"/>
              <p:cNvSpPr>
                <a:spLocks noChangeShapeType="1"/>
              </p:cNvSpPr>
              <p:nvPr/>
            </p:nvSpPr>
            <p:spPr bwMode="auto">
              <a:xfrm rot="-5400000">
                <a:off x="1929607" y="3229768"/>
                <a:ext cx="0" cy="55563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de-DE"/>
              </a:p>
            </p:txBody>
          </p:sp>
          <p:sp>
            <p:nvSpPr>
              <p:cNvPr id="96387" name="Line 15"/>
              <p:cNvSpPr>
                <a:spLocks noChangeShapeType="1"/>
              </p:cNvSpPr>
              <p:nvPr/>
            </p:nvSpPr>
            <p:spPr bwMode="auto">
              <a:xfrm rot="-5400000">
                <a:off x="1929607" y="3493293"/>
                <a:ext cx="0" cy="55563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de-DE"/>
              </a:p>
            </p:txBody>
          </p:sp>
          <p:sp>
            <p:nvSpPr>
              <p:cNvPr id="96388" name="Line 15"/>
              <p:cNvSpPr>
                <a:spLocks noChangeShapeType="1"/>
              </p:cNvSpPr>
              <p:nvPr/>
            </p:nvSpPr>
            <p:spPr bwMode="auto">
              <a:xfrm rot="-5400000">
                <a:off x="1929607" y="3756818"/>
                <a:ext cx="0" cy="55563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de-DE"/>
              </a:p>
            </p:txBody>
          </p:sp>
          <p:sp>
            <p:nvSpPr>
              <p:cNvPr id="96389" name="Line 15"/>
              <p:cNvSpPr>
                <a:spLocks noChangeShapeType="1"/>
              </p:cNvSpPr>
              <p:nvPr/>
            </p:nvSpPr>
            <p:spPr bwMode="auto">
              <a:xfrm rot="-5400000">
                <a:off x="1929607" y="4020343"/>
                <a:ext cx="0" cy="55563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de-DE"/>
              </a:p>
            </p:txBody>
          </p:sp>
          <p:sp>
            <p:nvSpPr>
              <p:cNvPr id="96390" name="Line 15"/>
              <p:cNvSpPr>
                <a:spLocks noChangeShapeType="1"/>
              </p:cNvSpPr>
              <p:nvPr/>
            </p:nvSpPr>
            <p:spPr bwMode="auto">
              <a:xfrm rot="-5400000">
                <a:off x="1929607" y="4283868"/>
                <a:ext cx="0" cy="55563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de-DE"/>
              </a:p>
            </p:txBody>
          </p:sp>
          <p:sp>
            <p:nvSpPr>
              <p:cNvPr id="96391" name="Line 15"/>
              <p:cNvSpPr>
                <a:spLocks noChangeShapeType="1"/>
              </p:cNvSpPr>
              <p:nvPr/>
            </p:nvSpPr>
            <p:spPr bwMode="auto">
              <a:xfrm rot="-5400000">
                <a:off x="1929607" y="4547393"/>
                <a:ext cx="0" cy="55563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de-DE"/>
              </a:p>
            </p:txBody>
          </p:sp>
          <p:sp>
            <p:nvSpPr>
              <p:cNvPr id="96392" name="Line 15"/>
              <p:cNvSpPr>
                <a:spLocks noChangeShapeType="1"/>
              </p:cNvSpPr>
              <p:nvPr/>
            </p:nvSpPr>
            <p:spPr bwMode="auto">
              <a:xfrm rot="-5400000">
                <a:off x="1929607" y="4810918"/>
                <a:ext cx="0" cy="55563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de-DE"/>
              </a:p>
            </p:txBody>
          </p:sp>
        </p:grpSp>
      </p:grpSp>
      <p:sp>
        <p:nvSpPr>
          <p:cNvPr id="96277" name="Text Box 11"/>
          <p:cNvSpPr txBox="1">
            <a:spLocks noChangeArrowheads="1"/>
          </p:cNvSpPr>
          <p:nvPr/>
        </p:nvSpPr>
        <p:spPr bwMode="auto">
          <a:xfrm>
            <a:off x="1541463" y="4738688"/>
            <a:ext cx="296862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/>
            <a:r>
              <a:rPr lang="en-US" sz="1200" b="1">
                <a:solidFill>
                  <a:srgbClr val="000000"/>
                </a:solidFill>
                <a:latin typeface="MetaPlusNormal-Roman"/>
                <a:ea typeface="MS PGothic" pitchFamily="34" charset="-128"/>
              </a:rPr>
              <a:t>0.1</a:t>
            </a:r>
          </a:p>
        </p:txBody>
      </p:sp>
      <p:sp>
        <p:nvSpPr>
          <p:cNvPr id="96278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295400"/>
            <a:ext cx="8753475" cy="4365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GB" sz="2000" dirty="0" smtClean="0">
                <a:latin typeface="MetaPlusNormal-Roman"/>
                <a:ea typeface="MS PGothic" pitchFamily="34" charset="-128"/>
              </a:rPr>
              <a:t>The greatest PFS benefit was observed in patients with a </a:t>
            </a:r>
            <a:r>
              <a:rPr lang="en-GB" sz="2000" i="1" dirty="0" smtClean="0">
                <a:latin typeface="MetaPlusNormal-Roman"/>
                <a:ea typeface="MS PGothic" pitchFamily="34" charset="-128"/>
              </a:rPr>
              <a:t>BRCA1/2</a:t>
            </a:r>
            <a:r>
              <a:rPr lang="en-GB" sz="2000" dirty="0" smtClean="0">
                <a:latin typeface="MetaPlusNormal-Roman"/>
                <a:ea typeface="MS PGothic" pitchFamily="34" charset="-128"/>
              </a:rPr>
              <a:t> mutation (</a:t>
            </a:r>
            <a:r>
              <a:rPr lang="en-GB" sz="2000" i="1" dirty="0" err="1" smtClean="0">
                <a:latin typeface="MetaPlusNormal-Roman"/>
                <a:ea typeface="MS PGothic" pitchFamily="34" charset="-128"/>
              </a:rPr>
              <a:t>BRCA</a:t>
            </a:r>
            <a:r>
              <a:rPr lang="en-GB" sz="2000" dirty="0" err="1" smtClean="0">
                <a:latin typeface="MetaPlusNormal-Roman"/>
                <a:ea typeface="MS PGothic" pitchFamily="34" charset="-128"/>
              </a:rPr>
              <a:t>m</a:t>
            </a:r>
            <a:r>
              <a:rPr lang="en-GB" sz="2000" dirty="0" smtClean="0">
                <a:latin typeface="MetaPlusNormal-Roman"/>
                <a:ea typeface="MS PGothic" pitchFamily="34" charset="-128"/>
              </a:rPr>
              <a:t>)</a:t>
            </a:r>
          </a:p>
        </p:txBody>
      </p:sp>
      <p:sp>
        <p:nvSpPr>
          <p:cNvPr id="96279" name="TextBox 54"/>
          <p:cNvSpPr txBox="1">
            <a:spLocks/>
          </p:cNvSpPr>
          <p:nvPr/>
        </p:nvSpPr>
        <p:spPr bwMode="auto">
          <a:xfrm>
            <a:off x="2289175" y="4633913"/>
            <a:ext cx="1760538" cy="13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tabLst>
                <a:tab pos="1162050" algn="l"/>
              </a:tabLst>
            </a:pPr>
            <a:r>
              <a:rPr lang="en-GB" sz="900" b="1">
                <a:solidFill>
                  <a:srgbClr val="000000"/>
                </a:solidFill>
                <a:latin typeface="MetaPlusNormal-Roman"/>
                <a:ea typeface="MS PGothic" pitchFamily="34" charset="-128"/>
              </a:rPr>
              <a:t>Olaparib BRCAm</a:t>
            </a:r>
            <a:endParaRPr lang="en-US" sz="900" b="1">
              <a:solidFill>
                <a:srgbClr val="000000"/>
              </a:solidFill>
              <a:latin typeface="MetaPlusNormal-Roman"/>
              <a:ea typeface="MS PGothic" pitchFamily="34" charset="-128"/>
            </a:endParaRPr>
          </a:p>
        </p:txBody>
      </p:sp>
      <p:sp>
        <p:nvSpPr>
          <p:cNvPr id="96280" name="TextBox 54"/>
          <p:cNvSpPr txBox="1">
            <a:spLocks/>
          </p:cNvSpPr>
          <p:nvPr/>
        </p:nvSpPr>
        <p:spPr bwMode="auto">
          <a:xfrm>
            <a:off x="2290763" y="4813300"/>
            <a:ext cx="1762125" cy="13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tabLst>
                <a:tab pos="1162050" algn="l"/>
              </a:tabLst>
            </a:pPr>
            <a:r>
              <a:rPr lang="en-GB" sz="900" b="1">
                <a:solidFill>
                  <a:srgbClr val="000000"/>
                </a:solidFill>
                <a:latin typeface="MetaPlusNormal-Roman"/>
                <a:ea typeface="MS PGothic" pitchFamily="34" charset="-128"/>
              </a:rPr>
              <a:t>Placebo BRCAm</a:t>
            </a:r>
            <a:endParaRPr lang="en-US" sz="900" b="1">
              <a:solidFill>
                <a:srgbClr val="000000"/>
              </a:solidFill>
              <a:latin typeface="MetaPlusNormal-Roman"/>
              <a:ea typeface="MS PGothic" pitchFamily="34" charset="-128"/>
            </a:endParaRPr>
          </a:p>
        </p:txBody>
      </p:sp>
      <p:sp>
        <p:nvSpPr>
          <p:cNvPr id="153" name="Line 38"/>
          <p:cNvSpPr>
            <a:spLocks noChangeShapeType="1"/>
          </p:cNvSpPr>
          <p:nvPr/>
        </p:nvSpPr>
        <p:spPr bwMode="auto">
          <a:xfrm flipH="1">
            <a:off x="2043113" y="4721225"/>
            <a:ext cx="176212" cy="0"/>
          </a:xfrm>
          <a:prstGeom prst="line">
            <a:avLst/>
          </a:prstGeom>
          <a:noFill/>
          <a:ln w="25400">
            <a:solidFill>
              <a:schemeClr val="accent4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defRPr/>
            </a:pPr>
            <a:endParaRPr lang="en-GB" dirty="0">
              <a:solidFill>
                <a:prstClr val="black"/>
              </a:solidFill>
              <a:latin typeface="MetaPlusNormal-Roman"/>
              <a:ea typeface="ＭＳ Ｐゴシック" panose="020B0600070205080204" pitchFamily="34" charset="-128"/>
            </a:endParaRPr>
          </a:p>
        </p:txBody>
      </p:sp>
      <p:sp>
        <p:nvSpPr>
          <p:cNvPr id="96282" name="Line 38"/>
          <p:cNvSpPr>
            <a:spLocks noChangeShapeType="1"/>
          </p:cNvSpPr>
          <p:nvPr/>
        </p:nvSpPr>
        <p:spPr bwMode="auto">
          <a:xfrm flipH="1">
            <a:off x="2036763" y="4897438"/>
            <a:ext cx="1762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96283" name="TextBox 54"/>
          <p:cNvSpPr txBox="1">
            <a:spLocks/>
          </p:cNvSpPr>
          <p:nvPr/>
        </p:nvSpPr>
        <p:spPr bwMode="auto">
          <a:xfrm>
            <a:off x="347663" y="5513388"/>
            <a:ext cx="1762125" cy="13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tabLst>
                <a:tab pos="1162050" algn="l"/>
              </a:tabLst>
            </a:pPr>
            <a:r>
              <a:rPr lang="en-GB" sz="900" b="1" u="sng">
                <a:solidFill>
                  <a:srgbClr val="000000"/>
                </a:solidFill>
                <a:latin typeface="MetaPlusNormal-Roman"/>
                <a:ea typeface="MS PGothic" pitchFamily="34" charset="-128"/>
              </a:rPr>
              <a:t>Number at risk</a:t>
            </a:r>
            <a:endParaRPr lang="en-US" sz="900" b="1" u="sng">
              <a:solidFill>
                <a:srgbClr val="000000"/>
              </a:solidFill>
              <a:latin typeface="MetaPlusNormal-Roman"/>
              <a:ea typeface="MS PGothic" pitchFamily="34" charset="-128"/>
            </a:endParaRPr>
          </a:p>
        </p:txBody>
      </p:sp>
      <p:sp>
        <p:nvSpPr>
          <p:cNvPr id="96284" name="TextBox 54"/>
          <p:cNvSpPr txBox="1">
            <a:spLocks/>
          </p:cNvSpPr>
          <p:nvPr/>
        </p:nvSpPr>
        <p:spPr bwMode="auto">
          <a:xfrm>
            <a:off x="347663" y="5700713"/>
            <a:ext cx="1762125" cy="13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tabLst>
                <a:tab pos="1162050" algn="l"/>
              </a:tabLst>
            </a:pPr>
            <a:r>
              <a:rPr lang="en-GB" sz="900" b="1">
                <a:solidFill>
                  <a:srgbClr val="8064A2"/>
                </a:solidFill>
                <a:latin typeface="MetaPlusNormal-Roman"/>
                <a:ea typeface="MS PGothic" pitchFamily="34" charset="-128"/>
              </a:rPr>
              <a:t>Olaparib BRCAm</a:t>
            </a:r>
            <a:endParaRPr lang="en-US" sz="900" b="1">
              <a:solidFill>
                <a:srgbClr val="8064A2"/>
              </a:solidFill>
              <a:latin typeface="MetaPlusNormal-Roman"/>
              <a:ea typeface="MS PGothic" pitchFamily="34" charset="-128"/>
            </a:endParaRPr>
          </a:p>
        </p:txBody>
      </p:sp>
      <p:sp>
        <p:nvSpPr>
          <p:cNvPr id="96285" name="TextBox 54"/>
          <p:cNvSpPr txBox="1">
            <a:spLocks/>
          </p:cNvSpPr>
          <p:nvPr/>
        </p:nvSpPr>
        <p:spPr bwMode="auto">
          <a:xfrm>
            <a:off x="347663" y="5886450"/>
            <a:ext cx="1762125" cy="13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tabLst>
                <a:tab pos="1162050" algn="l"/>
              </a:tabLst>
            </a:pPr>
            <a:r>
              <a:rPr lang="en-GB" sz="900" b="1">
                <a:solidFill>
                  <a:srgbClr val="000000"/>
                </a:solidFill>
                <a:latin typeface="MetaPlusNormal-Roman"/>
                <a:ea typeface="MS PGothic" pitchFamily="34" charset="-128"/>
              </a:rPr>
              <a:t>Placebo BRCAm</a:t>
            </a:r>
            <a:endParaRPr lang="en-US" sz="900" b="1">
              <a:solidFill>
                <a:srgbClr val="000000"/>
              </a:solidFill>
              <a:latin typeface="MetaPlusNormal-Roman"/>
              <a:ea typeface="MS PGothic" pitchFamily="34" charset="-128"/>
            </a:endParaRPr>
          </a:p>
        </p:txBody>
      </p:sp>
      <p:sp>
        <p:nvSpPr>
          <p:cNvPr id="96286" name="Text Box 11"/>
          <p:cNvSpPr txBox="1">
            <a:spLocks noChangeArrowheads="1"/>
          </p:cNvSpPr>
          <p:nvPr/>
        </p:nvSpPr>
        <p:spPr bwMode="auto">
          <a:xfrm>
            <a:off x="1819275" y="5702300"/>
            <a:ext cx="296863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US" sz="900" b="1">
                <a:solidFill>
                  <a:srgbClr val="8064A2"/>
                </a:solidFill>
                <a:latin typeface="MetaPlusNormal-Roman"/>
                <a:ea typeface="MS PGothic" pitchFamily="34" charset="-128"/>
              </a:rPr>
              <a:t>74</a:t>
            </a:r>
          </a:p>
        </p:txBody>
      </p:sp>
      <p:sp>
        <p:nvSpPr>
          <p:cNvPr id="96287" name="Text Box 11"/>
          <p:cNvSpPr txBox="1">
            <a:spLocks noChangeArrowheads="1"/>
          </p:cNvSpPr>
          <p:nvPr/>
        </p:nvSpPr>
        <p:spPr bwMode="auto">
          <a:xfrm>
            <a:off x="2855913" y="5702300"/>
            <a:ext cx="29686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US" sz="900" b="1">
                <a:solidFill>
                  <a:srgbClr val="8064A2"/>
                </a:solidFill>
                <a:latin typeface="MetaPlusNormal-Roman"/>
                <a:ea typeface="MS PGothic" pitchFamily="34" charset="-128"/>
              </a:rPr>
              <a:t>59</a:t>
            </a:r>
          </a:p>
        </p:txBody>
      </p:sp>
      <p:sp>
        <p:nvSpPr>
          <p:cNvPr id="96288" name="Text Box 11"/>
          <p:cNvSpPr txBox="1">
            <a:spLocks noChangeArrowheads="1"/>
          </p:cNvSpPr>
          <p:nvPr/>
        </p:nvSpPr>
        <p:spPr bwMode="auto">
          <a:xfrm>
            <a:off x="3902075" y="5702300"/>
            <a:ext cx="296863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US" sz="900" b="1">
                <a:solidFill>
                  <a:srgbClr val="8064A2"/>
                </a:solidFill>
                <a:latin typeface="MetaPlusNormal-Roman"/>
                <a:ea typeface="MS PGothic" pitchFamily="34" charset="-128"/>
              </a:rPr>
              <a:t>34</a:t>
            </a:r>
          </a:p>
        </p:txBody>
      </p:sp>
      <p:sp>
        <p:nvSpPr>
          <p:cNvPr id="96289" name="Text Box 11"/>
          <p:cNvSpPr txBox="1">
            <a:spLocks noChangeArrowheads="1"/>
          </p:cNvSpPr>
          <p:nvPr/>
        </p:nvSpPr>
        <p:spPr bwMode="auto">
          <a:xfrm>
            <a:off x="4949825" y="5702300"/>
            <a:ext cx="296863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US" sz="900" b="1">
                <a:solidFill>
                  <a:srgbClr val="8064A2"/>
                </a:solidFill>
                <a:latin typeface="MetaPlusNormal-Roman"/>
                <a:ea typeface="MS PGothic" pitchFamily="34" charset="-128"/>
              </a:rPr>
              <a:t>15</a:t>
            </a:r>
          </a:p>
        </p:txBody>
      </p:sp>
      <p:sp>
        <p:nvSpPr>
          <p:cNvPr id="96290" name="Text Box 11"/>
          <p:cNvSpPr txBox="1">
            <a:spLocks noChangeArrowheads="1"/>
          </p:cNvSpPr>
          <p:nvPr/>
        </p:nvSpPr>
        <p:spPr bwMode="auto">
          <a:xfrm>
            <a:off x="5995988" y="5702300"/>
            <a:ext cx="296862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US" sz="900" b="1">
                <a:solidFill>
                  <a:srgbClr val="8064A2"/>
                </a:solidFill>
                <a:latin typeface="MetaPlusNormal-Roman"/>
                <a:ea typeface="MS PGothic" pitchFamily="34" charset="-128"/>
              </a:rPr>
              <a:t>5</a:t>
            </a:r>
          </a:p>
        </p:txBody>
      </p:sp>
      <p:sp>
        <p:nvSpPr>
          <p:cNvPr id="96291" name="Text Box 11"/>
          <p:cNvSpPr txBox="1">
            <a:spLocks noChangeArrowheads="1"/>
          </p:cNvSpPr>
          <p:nvPr/>
        </p:nvSpPr>
        <p:spPr bwMode="auto">
          <a:xfrm>
            <a:off x="7042150" y="5702300"/>
            <a:ext cx="296863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US" sz="900" b="1">
                <a:solidFill>
                  <a:srgbClr val="8064A2"/>
                </a:solidFill>
                <a:latin typeface="MetaPlusNormal-Roman"/>
                <a:ea typeface="MS PGothic" pitchFamily="34" charset="-128"/>
              </a:rPr>
              <a:t>0</a:t>
            </a:r>
          </a:p>
        </p:txBody>
      </p:sp>
      <p:sp>
        <p:nvSpPr>
          <p:cNvPr id="96292" name="Text Box 11"/>
          <p:cNvSpPr txBox="1">
            <a:spLocks noChangeArrowheads="1"/>
          </p:cNvSpPr>
          <p:nvPr/>
        </p:nvSpPr>
        <p:spPr bwMode="auto">
          <a:xfrm>
            <a:off x="1819275" y="5888038"/>
            <a:ext cx="296863" cy="13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US" sz="900" b="1">
                <a:solidFill>
                  <a:srgbClr val="000000"/>
                </a:solidFill>
                <a:latin typeface="MetaPlusNormal-Roman"/>
                <a:ea typeface="MS PGothic" pitchFamily="34" charset="-128"/>
              </a:rPr>
              <a:t>62</a:t>
            </a:r>
          </a:p>
        </p:txBody>
      </p:sp>
      <p:sp>
        <p:nvSpPr>
          <p:cNvPr id="96293" name="Text Box 11"/>
          <p:cNvSpPr txBox="1">
            <a:spLocks noChangeArrowheads="1"/>
          </p:cNvSpPr>
          <p:nvPr/>
        </p:nvSpPr>
        <p:spPr bwMode="auto">
          <a:xfrm>
            <a:off x="2855913" y="5888038"/>
            <a:ext cx="296862" cy="13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US" sz="900" b="1">
                <a:solidFill>
                  <a:srgbClr val="000000"/>
                </a:solidFill>
                <a:latin typeface="MetaPlusNormal-Roman"/>
                <a:ea typeface="MS PGothic" pitchFamily="34" charset="-128"/>
              </a:rPr>
              <a:t>35</a:t>
            </a:r>
          </a:p>
        </p:txBody>
      </p:sp>
      <p:sp>
        <p:nvSpPr>
          <p:cNvPr id="96294" name="Text Box 11"/>
          <p:cNvSpPr txBox="1">
            <a:spLocks noChangeArrowheads="1"/>
          </p:cNvSpPr>
          <p:nvPr/>
        </p:nvSpPr>
        <p:spPr bwMode="auto">
          <a:xfrm>
            <a:off x="3902075" y="5888038"/>
            <a:ext cx="296863" cy="13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US" sz="900" b="1">
                <a:solidFill>
                  <a:srgbClr val="000000"/>
                </a:solidFill>
                <a:latin typeface="MetaPlusNormal-Roman"/>
                <a:ea typeface="MS PGothic" pitchFamily="34" charset="-128"/>
              </a:rPr>
              <a:t>13</a:t>
            </a:r>
          </a:p>
        </p:txBody>
      </p:sp>
      <p:sp>
        <p:nvSpPr>
          <p:cNvPr id="96295" name="Text Box 11"/>
          <p:cNvSpPr txBox="1">
            <a:spLocks noChangeArrowheads="1"/>
          </p:cNvSpPr>
          <p:nvPr/>
        </p:nvSpPr>
        <p:spPr bwMode="auto">
          <a:xfrm>
            <a:off x="4949825" y="5888038"/>
            <a:ext cx="296863" cy="13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US" sz="900" b="1">
                <a:solidFill>
                  <a:srgbClr val="000000"/>
                </a:solidFill>
                <a:latin typeface="MetaPlusNormal-Roman"/>
                <a:ea typeface="MS PGothic" pitchFamily="34" charset="-128"/>
              </a:rPr>
              <a:t>2</a:t>
            </a:r>
          </a:p>
        </p:txBody>
      </p:sp>
      <p:sp>
        <p:nvSpPr>
          <p:cNvPr id="96296" name="Text Box 11"/>
          <p:cNvSpPr txBox="1">
            <a:spLocks noChangeArrowheads="1"/>
          </p:cNvSpPr>
          <p:nvPr/>
        </p:nvSpPr>
        <p:spPr bwMode="auto">
          <a:xfrm>
            <a:off x="5995988" y="5888038"/>
            <a:ext cx="296862" cy="13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US" sz="900" b="1">
                <a:solidFill>
                  <a:srgbClr val="000000"/>
                </a:solidFill>
                <a:latin typeface="MetaPlusNormal-Roman"/>
                <a:ea typeface="MS PGothic" pitchFamily="34" charset="-128"/>
              </a:rPr>
              <a:t>0</a:t>
            </a:r>
          </a:p>
        </p:txBody>
      </p:sp>
      <p:sp>
        <p:nvSpPr>
          <p:cNvPr id="96297" name="Text Box 11"/>
          <p:cNvSpPr txBox="1">
            <a:spLocks noChangeArrowheads="1"/>
          </p:cNvSpPr>
          <p:nvPr/>
        </p:nvSpPr>
        <p:spPr bwMode="auto">
          <a:xfrm>
            <a:off x="7042150" y="5888038"/>
            <a:ext cx="296863" cy="13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US" sz="900" b="1">
                <a:solidFill>
                  <a:srgbClr val="000000"/>
                </a:solidFill>
                <a:latin typeface="MetaPlusNormal-Roman"/>
                <a:ea typeface="MS PGothic" pitchFamily="34" charset="-128"/>
              </a:rPr>
              <a:t>0</a:t>
            </a:r>
          </a:p>
        </p:txBody>
      </p:sp>
      <p:graphicFrame>
        <p:nvGraphicFramePr>
          <p:cNvPr id="170" name="Group 11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348487"/>
              </p:ext>
            </p:extLst>
          </p:nvPr>
        </p:nvGraphicFramePr>
        <p:xfrm>
          <a:off x="4708525" y="1993900"/>
          <a:ext cx="3597275" cy="1435100"/>
        </p:xfrm>
        <a:graphic>
          <a:graphicData uri="http://schemas.openxmlformats.org/drawingml/2006/table">
            <a:tbl>
              <a:tblPr/>
              <a:tblGrid>
                <a:gridCol w="1612937"/>
                <a:gridCol w="965640"/>
                <a:gridCol w="1018698"/>
              </a:tblGrid>
              <a:tr h="2130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35996" marR="35996" marT="13495" marB="1349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BRCA</a:t>
                      </a:r>
                      <a:r>
                        <a:rPr kumimoji="0" lang="en-GB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m (n = 136)</a:t>
                      </a:r>
                    </a:p>
                  </a:txBody>
                  <a:tcPr marL="35996" marR="35996" marT="13495" marB="1349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36000" marR="36000" marT="13500" marB="135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0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35996" marR="35996" marT="13495" marB="1349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charset="0"/>
                          <a:cs typeface="Arial" charset="0"/>
                        </a:rPr>
                        <a:t>Olaparib</a:t>
                      </a:r>
                    </a:p>
                  </a:txBody>
                  <a:tcPr marL="35996" marR="35996" marT="13495" marB="13495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Placebo</a:t>
                      </a:r>
                    </a:p>
                  </a:txBody>
                  <a:tcPr marL="35996" marR="35996" marT="13495" marB="13495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18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Events: total pts (%)</a:t>
                      </a:r>
                    </a:p>
                  </a:txBody>
                  <a:tcPr marL="35996" marR="35996" marT="13495" marB="1349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charset="0"/>
                          <a:cs typeface="Arial" charset="0"/>
                        </a:rPr>
                        <a:t>26:74 (35.1)</a:t>
                      </a:r>
                    </a:p>
                  </a:txBody>
                  <a:tcPr marL="35996" marR="35996" marT="13495" marB="13495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46:62 (74.2)</a:t>
                      </a:r>
                    </a:p>
                  </a:txBody>
                  <a:tcPr marL="35996" marR="35996" marT="13495" marB="13495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138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Median PFS, months</a:t>
                      </a:r>
                    </a:p>
                  </a:txBody>
                  <a:tcPr marL="35996" marR="35996" marT="13495" marB="1349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latin typeface="Arial" charset="0"/>
                          <a:cs typeface="Arial" charset="0"/>
                        </a:rPr>
                        <a:t>11.2</a:t>
                      </a:r>
                    </a:p>
                  </a:txBody>
                  <a:tcPr marL="35996" marR="35996" marT="13495" marB="1349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4.3</a:t>
                      </a:r>
                    </a:p>
                  </a:txBody>
                  <a:tcPr marL="35996" marR="35996" marT="13495" marB="1349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57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35996" marR="35996" marT="13495" marB="13495" horzOverflow="overflow">
                    <a:lnL>
                      <a:noFill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HR = 0.18</a:t>
                      </a:r>
                      <a:br>
                        <a:rPr kumimoji="0" lang="en-GB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</a:br>
                      <a:r>
                        <a:rPr kumimoji="0" lang="en-GB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95% CI (0.10, 0.31); </a:t>
                      </a:r>
                      <a:r>
                        <a:rPr kumimoji="0" lang="en-GB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P</a:t>
                      </a:r>
                      <a:r>
                        <a:rPr kumimoji="0" lang="en-GB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&lt;.00001</a:t>
                      </a:r>
                    </a:p>
                  </a:txBody>
                  <a:tcPr marL="35996" marR="35996" marT="13495" marB="13495" horzOverflow="overflow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6318" name="Text Box 4"/>
          <p:cNvSpPr txBox="1">
            <a:spLocks noChangeArrowheads="1"/>
          </p:cNvSpPr>
          <p:nvPr/>
        </p:nvSpPr>
        <p:spPr bwMode="auto">
          <a:xfrm>
            <a:off x="228600" y="6240463"/>
            <a:ext cx="8458200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ja-JP" sz="1200">
                <a:solidFill>
                  <a:srgbClr val="000000"/>
                </a:solidFill>
                <a:latin typeface="MetaPlusNormal-Roman"/>
                <a:ea typeface="MS PGothic" pitchFamily="34" charset="-128"/>
              </a:rPr>
              <a:t>*Includes patients with germline and/or somatic mutations; </a:t>
            </a:r>
            <a:r>
              <a:rPr lang="en-US" sz="1200" baseline="30000">
                <a:solidFill>
                  <a:srgbClr val="000000"/>
                </a:solidFill>
                <a:latin typeface="MetaPlusNormal-Roman"/>
                <a:ea typeface="MS PGothic" pitchFamily="34" charset="-128"/>
              </a:rPr>
              <a:t>†</a:t>
            </a:r>
            <a:r>
              <a:rPr lang="en-US" sz="1200">
                <a:solidFill>
                  <a:srgbClr val="000000"/>
                </a:solidFill>
                <a:latin typeface="MetaPlusNormal-Roman"/>
                <a:ea typeface="MS PGothic" pitchFamily="34" charset="-128"/>
              </a:rPr>
              <a:t>patients were treated until disease progression</a:t>
            </a:r>
          </a:p>
        </p:txBody>
      </p:sp>
      <p:sp>
        <p:nvSpPr>
          <p:cNvPr id="96319" name="TextBox 54"/>
          <p:cNvSpPr txBox="1">
            <a:spLocks/>
          </p:cNvSpPr>
          <p:nvPr/>
        </p:nvSpPr>
        <p:spPr bwMode="auto">
          <a:xfrm>
            <a:off x="2024063" y="4419600"/>
            <a:ext cx="1604962" cy="15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tabLst>
                <a:tab pos="1162050" algn="l"/>
              </a:tabLst>
            </a:pPr>
            <a:r>
              <a:rPr lang="en-GB" sz="1000" b="1">
                <a:solidFill>
                  <a:srgbClr val="000000"/>
                </a:solidFill>
                <a:latin typeface="MetaPlusNormal-Roman"/>
                <a:ea typeface="MS PGothic" pitchFamily="34" charset="-128"/>
              </a:rPr>
              <a:t>Randomized treatment</a:t>
            </a:r>
            <a:r>
              <a:rPr lang="en-GB" sz="1000" b="1" baseline="30000">
                <a:solidFill>
                  <a:srgbClr val="000000"/>
                </a:solidFill>
                <a:latin typeface="MetaPlusNormal-Roman"/>
                <a:ea typeface="MS PGothic" pitchFamily="34" charset="-128"/>
              </a:rPr>
              <a:t>†</a:t>
            </a:r>
            <a:endParaRPr lang="en-US" sz="1000" b="1">
              <a:solidFill>
                <a:srgbClr val="000000"/>
              </a:solidFill>
              <a:latin typeface="MetaPlusNormal-Roman"/>
              <a:ea typeface="MS PGothic" pitchFamily="34" charset="-128"/>
            </a:endParaRPr>
          </a:p>
        </p:txBody>
      </p:sp>
      <p:grpSp>
        <p:nvGrpSpPr>
          <p:cNvPr id="96320" name="Group 7"/>
          <p:cNvGrpSpPr>
            <a:grpSpLocks/>
          </p:cNvGrpSpPr>
          <p:nvPr/>
        </p:nvGrpSpPr>
        <p:grpSpPr bwMode="auto">
          <a:xfrm>
            <a:off x="1938338" y="2438400"/>
            <a:ext cx="4897437" cy="1817688"/>
            <a:chOff x="1938299" y="2439193"/>
            <a:chExt cx="4897327" cy="1817259"/>
          </a:xfrm>
        </p:grpSpPr>
        <p:sp>
          <p:nvSpPr>
            <p:cNvPr id="96341" name="AutoShape 2"/>
            <p:cNvSpPr>
              <a:spLocks/>
            </p:cNvSpPr>
            <p:nvPr/>
          </p:nvSpPr>
          <p:spPr bwMode="auto">
            <a:xfrm>
              <a:off x="1951038" y="2466975"/>
              <a:ext cx="4884588" cy="1766869"/>
            </a:xfrm>
            <a:custGeom>
              <a:avLst/>
              <a:gdLst>
                <a:gd name="T0" fmla="*/ 0 w 21812"/>
                <a:gd name="T1" fmla="*/ 0 h 21256"/>
                <a:gd name="T2" fmla="*/ 422352 w 21812"/>
                <a:gd name="T3" fmla="*/ 0 h 21256"/>
                <a:gd name="T4" fmla="*/ 422352 w 21812"/>
                <a:gd name="T5" fmla="*/ 44554 h 21256"/>
                <a:gd name="T6" fmla="*/ 447657 w 21812"/>
                <a:gd name="T7" fmla="*/ 44554 h 21256"/>
                <a:gd name="T8" fmla="*/ 447657 w 21812"/>
                <a:gd name="T9" fmla="*/ 76390 h 21256"/>
                <a:gd name="T10" fmla="*/ 955778 w 21812"/>
                <a:gd name="T11" fmla="*/ 76390 h 21256"/>
                <a:gd name="T12" fmla="*/ 955778 w 21812"/>
                <a:gd name="T13" fmla="*/ 120363 h 21256"/>
                <a:gd name="T14" fmla="*/ 965183 w 21812"/>
                <a:gd name="T15" fmla="*/ 120363 h 21256"/>
                <a:gd name="T16" fmla="*/ 965183 w 21812"/>
                <a:gd name="T17" fmla="*/ 165914 h 21256"/>
                <a:gd name="T18" fmla="*/ 989593 w 21812"/>
                <a:gd name="T19" fmla="*/ 165914 h 21256"/>
                <a:gd name="T20" fmla="*/ 989593 w 21812"/>
                <a:gd name="T21" fmla="*/ 196171 h 21256"/>
                <a:gd name="T22" fmla="*/ 996983 w 21812"/>
                <a:gd name="T23" fmla="*/ 196171 h 21256"/>
                <a:gd name="T24" fmla="*/ 996983 w 21812"/>
                <a:gd name="T25" fmla="*/ 240642 h 21256"/>
                <a:gd name="T26" fmla="*/ 1379249 w 21812"/>
                <a:gd name="T27" fmla="*/ 240642 h 21256"/>
                <a:gd name="T28" fmla="*/ 1379249 w 21812"/>
                <a:gd name="T29" fmla="*/ 282536 h 21256"/>
                <a:gd name="T30" fmla="*/ 1564895 w 21812"/>
                <a:gd name="T31" fmla="*/ 282536 h 21256"/>
                <a:gd name="T32" fmla="*/ 1564895 w 21812"/>
                <a:gd name="T33" fmla="*/ 327589 h 21256"/>
                <a:gd name="T34" fmla="*/ 1673730 w 21812"/>
                <a:gd name="T35" fmla="*/ 327589 h 21256"/>
                <a:gd name="T36" fmla="*/ 1673730 w 21812"/>
                <a:gd name="T37" fmla="*/ 368403 h 21256"/>
                <a:gd name="T38" fmla="*/ 1734194 w 21812"/>
                <a:gd name="T39" fmla="*/ 368403 h 21256"/>
                <a:gd name="T40" fmla="*/ 1734194 w 21812"/>
                <a:gd name="T41" fmla="*/ 415035 h 21256"/>
                <a:gd name="T42" fmla="*/ 1861841 w 21812"/>
                <a:gd name="T43" fmla="*/ 415035 h 21256"/>
                <a:gd name="T44" fmla="*/ 1861841 w 21812"/>
                <a:gd name="T45" fmla="*/ 457926 h 21256"/>
                <a:gd name="T46" fmla="*/ 1868783 w 21812"/>
                <a:gd name="T47" fmla="*/ 457926 h 21256"/>
                <a:gd name="T48" fmla="*/ 1868783 w 21812"/>
                <a:gd name="T49" fmla="*/ 502397 h 21256"/>
                <a:gd name="T50" fmla="*/ 1895208 w 21812"/>
                <a:gd name="T51" fmla="*/ 502397 h 21256"/>
                <a:gd name="T52" fmla="*/ 1895208 w 21812"/>
                <a:gd name="T53" fmla="*/ 554931 h 21256"/>
                <a:gd name="T54" fmla="*/ 1928799 w 21812"/>
                <a:gd name="T55" fmla="*/ 554931 h 21256"/>
                <a:gd name="T56" fmla="*/ 1928799 w 21812"/>
                <a:gd name="T57" fmla="*/ 654014 h 21256"/>
                <a:gd name="T58" fmla="*/ 1936637 w 21812"/>
                <a:gd name="T59" fmla="*/ 654014 h 21256"/>
                <a:gd name="T60" fmla="*/ 1936637 w 21812"/>
                <a:gd name="T61" fmla="*/ 751518 h 21256"/>
                <a:gd name="T62" fmla="*/ 2197975 w 21812"/>
                <a:gd name="T63" fmla="*/ 751518 h 21256"/>
                <a:gd name="T64" fmla="*/ 2197975 w 21812"/>
                <a:gd name="T65" fmla="*/ 817767 h 21256"/>
                <a:gd name="T66" fmla="*/ 2806197 w 21812"/>
                <a:gd name="T67" fmla="*/ 817767 h 21256"/>
                <a:gd name="T68" fmla="*/ 2806197 w 21812"/>
                <a:gd name="T69" fmla="*/ 869719 h 21256"/>
                <a:gd name="T70" fmla="*/ 2833294 w 21812"/>
                <a:gd name="T71" fmla="*/ 869719 h 21256"/>
                <a:gd name="T72" fmla="*/ 2833294 w 21812"/>
                <a:gd name="T73" fmla="*/ 935885 h 21256"/>
                <a:gd name="T74" fmla="*/ 2892638 w 21812"/>
                <a:gd name="T75" fmla="*/ 935885 h 21256"/>
                <a:gd name="T76" fmla="*/ 2892638 w 21812"/>
                <a:gd name="T77" fmla="*/ 1066306 h 21256"/>
                <a:gd name="T78" fmla="*/ 2934515 w 21812"/>
                <a:gd name="T79" fmla="*/ 1066306 h 21256"/>
                <a:gd name="T80" fmla="*/ 2934515 w 21812"/>
                <a:gd name="T81" fmla="*/ 1164890 h 21256"/>
                <a:gd name="T82" fmla="*/ 3770709 w 21812"/>
                <a:gd name="T83" fmla="*/ 1164890 h 21256"/>
                <a:gd name="T84" fmla="*/ 3770709 w 21812"/>
                <a:gd name="T85" fmla="*/ 1277439 h 21256"/>
                <a:gd name="T86" fmla="*/ 3902834 w 21812"/>
                <a:gd name="T87" fmla="*/ 1277522 h 21256"/>
                <a:gd name="T88" fmla="*/ 3900594 w 21812"/>
                <a:gd name="T89" fmla="*/ 1470119 h 21256"/>
                <a:gd name="T90" fmla="*/ 4337726 w 21812"/>
                <a:gd name="T91" fmla="*/ 1467791 h 21256"/>
                <a:gd name="T92" fmla="*/ 4342428 w 21812"/>
                <a:gd name="T93" fmla="*/ 1766869 h 21256"/>
                <a:gd name="T94" fmla="*/ 4884588 w 21812"/>
                <a:gd name="T95" fmla="*/ 1764542 h 2125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1812" h="21256">
                  <a:moveTo>
                    <a:pt x="0" y="0"/>
                  </a:moveTo>
                  <a:lnTo>
                    <a:pt x="1886" y="0"/>
                  </a:lnTo>
                  <a:lnTo>
                    <a:pt x="1886" y="536"/>
                  </a:lnTo>
                  <a:lnTo>
                    <a:pt x="1999" y="536"/>
                  </a:lnTo>
                  <a:lnTo>
                    <a:pt x="1999" y="919"/>
                  </a:lnTo>
                  <a:lnTo>
                    <a:pt x="4268" y="919"/>
                  </a:lnTo>
                  <a:lnTo>
                    <a:pt x="4268" y="1448"/>
                  </a:lnTo>
                  <a:lnTo>
                    <a:pt x="4310" y="1448"/>
                  </a:lnTo>
                  <a:lnTo>
                    <a:pt x="4310" y="1996"/>
                  </a:lnTo>
                  <a:lnTo>
                    <a:pt x="4419" y="1996"/>
                  </a:lnTo>
                  <a:lnTo>
                    <a:pt x="4419" y="2360"/>
                  </a:lnTo>
                  <a:lnTo>
                    <a:pt x="4452" y="2360"/>
                  </a:lnTo>
                  <a:lnTo>
                    <a:pt x="4452" y="2895"/>
                  </a:lnTo>
                  <a:lnTo>
                    <a:pt x="6159" y="2895"/>
                  </a:lnTo>
                  <a:lnTo>
                    <a:pt x="6159" y="3399"/>
                  </a:lnTo>
                  <a:lnTo>
                    <a:pt x="6988" y="3399"/>
                  </a:lnTo>
                  <a:lnTo>
                    <a:pt x="6988" y="3941"/>
                  </a:lnTo>
                  <a:lnTo>
                    <a:pt x="7474" y="3941"/>
                  </a:lnTo>
                  <a:lnTo>
                    <a:pt x="7474" y="4432"/>
                  </a:lnTo>
                  <a:lnTo>
                    <a:pt x="7744" y="4432"/>
                  </a:lnTo>
                  <a:lnTo>
                    <a:pt x="7744" y="4993"/>
                  </a:lnTo>
                  <a:lnTo>
                    <a:pt x="8314" y="4993"/>
                  </a:lnTo>
                  <a:lnTo>
                    <a:pt x="8314" y="5509"/>
                  </a:lnTo>
                  <a:lnTo>
                    <a:pt x="8345" y="5509"/>
                  </a:lnTo>
                  <a:lnTo>
                    <a:pt x="8345" y="6044"/>
                  </a:lnTo>
                  <a:lnTo>
                    <a:pt x="8463" y="6044"/>
                  </a:lnTo>
                  <a:lnTo>
                    <a:pt x="8463" y="6676"/>
                  </a:lnTo>
                  <a:lnTo>
                    <a:pt x="8613" y="6676"/>
                  </a:lnTo>
                  <a:lnTo>
                    <a:pt x="8613" y="7868"/>
                  </a:lnTo>
                  <a:lnTo>
                    <a:pt x="8648" y="7868"/>
                  </a:lnTo>
                  <a:lnTo>
                    <a:pt x="8648" y="9041"/>
                  </a:lnTo>
                  <a:lnTo>
                    <a:pt x="9815" y="9041"/>
                  </a:lnTo>
                  <a:lnTo>
                    <a:pt x="9815" y="9838"/>
                  </a:lnTo>
                  <a:lnTo>
                    <a:pt x="12531" y="9838"/>
                  </a:lnTo>
                  <a:lnTo>
                    <a:pt x="12531" y="10463"/>
                  </a:lnTo>
                  <a:lnTo>
                    <a:pt x="12652" y="10463"/>
                  </a:lnTo>
                  <a:lnTo>
                    <a:pt x="12652" y="11259"/>
                  </a:lnTo>
                  <a:lnTo>
                    <a:pt x="12917" y="11259"/>
                  </a:lnTo>
                  <a:lnTo>
                    <a:pt x="12917" y="12828"/>
                  </a:lnTo>
                  <a:lnTo>
                    <a:pt x="13104" y="12828"/>
                  </a:lnTo>
                  <a:lnTo>
                    <a:pt x="13104" y="14014"/>
                  </a:lnTo>
                  <a:lnTo>
                    <a:pt x="16838" y="14014"/>
                  </a:lnTo>
                  <a:lnTo>
                    <a:pt x="16838" y="15368"/>
                  </a:lnTo>
                  <a:lnTo>
                    <a:pt x="17428" y="15369"/>
                  </a:lnTo>
                  <a:cubicBezTo>
                    <a:pt x="17432" y="16113"/>
                    <a:pt x="17414" y="16942"/>
                    <a:pt x="17418" y="17686"/>
                  </a:cubicBezTo>
                  <a:lnTo>
                    <a:pt x="19370" y="17658"/>
                  </a:lnTo>
                  <a:cubicBezTo>
                    <a:pt x="19377" y="18857"/>
                    <a:pt x="19384" y="20057"/>
                    <a:pt x="19391" y="21256"/>
                  </a:cubicBezTo>
                  <a:cubicBezTo>
                    <a:pt x="20134" y="21256"/>
                    <a:pt x="21069" y="21228"/>
                    <a:pt x="21812" y="21228"/>
                  </a:cubicBezTo>
                </a:path>
              </a:pathLst>
            </a:custGeom>
            <a:noFill/>
            <a:ln w="25400" cap="flat" cmpd="sng">
              <a:solidFill>
                <a:srgbClr val="8064A2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de-DE"/>
            </a:p>
          </p:txBody>
        </p:sp>
        <p:sp>
          <p:nvSpPr>
            <p:cNvPr id="223" name="Isosceles Triangle 222"/>
            <p:cNvSpPr/>
            <p:nvPr/>
          </p:nvSpPr>
          <p:spPr bwMode="auto">
            <a:xfrm>
              <a:off x="6773715" y="4200902"/>
              <a:ext cx="55561" cy="55550"/>
            </a:xfrm>
            <a:prstGeom prst="triangle">
              <a:avLst/>
            </a:prstGeom>
            <a:noFill/>
            <a:ln>
              <a:solidFill>
                <a:srgbClr val="8064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  <a:latin typeface="MetaPlusNormal-Roman"/>
              </a:endParaRPr>
            </a:p>
          </p:txBody>
        </p:sp>
        <p:sp>
          <p:nvSpPr>
            <p:cNvPr id="224" name="Isosceles Triangle 223"/>
            <p:cNvSpPr/>
            <p:nvPr/>
          </p:nvSpPr>
          <p:spPr bwMode="auto">
            <a:xfrm>
              <a:off x="6745141" y="4200902"/>
              <a:ext cx="55561" cy="55550"/>
            </a:xfrm>
            <a:prstGeom prst="triangle">
              <a:avLst/>
            </a:prstGeom>
            <a:noFill/>
            <a:ln>
              <a:solidFill>
                <a:srgbClr val="8064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  <a:latin typeface="MetaPlusNormal-Roman"/>
              </a:endParaRPr>
            </a:p>
          </p:txBody>
        </p:sp>
        <p:sp>
          <p:nvSpPr>
            <p:cNvPr id="225" name="Isosceles Triangle 224"/>
            <p:cNvSpPr/>
            <p:nvPr/>
          </p:nvSpPr>
          <p:spPr bwMode="auto">
            <a:xfrm>
              <a:off x="6686404" y="4200902"/>
              <a:ext cx="55562" cy="55550"/>
            </a:xfrm>
            <a:prstGeom prst="triangle">
              <a:avLst/>
            </a:prstGeom>
            <a:noFill/>
            <a:ln>
              <a:solidFill>
                <a:srgbClr val="8064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  <a:latin typeface="MetaPlusNormal-Roman"/>
              </a:endParaRPr>
            </a:p>
          </p:txBody>
        </p:sp>
        <p:sp>
          <p:nvSpPr>
            <p:cNvPr id="226" name="Isosceles Triangle 225"/>
            <p:cNvSpPr/>
            <p:nvPr/>
          </p:nvSpPr>
          <p:spPr bwMode="auto">
            <a:xfrm>
              <a:off x="6203815" y="3905697"/>
              <a:ext cx="55562" cy="55550"/>
            </a:xfrm>
            <a:prstGeom prst="triangle">
              <a:avLst/>
            </a:prstGeom>
            <a:noFill/>
            <a:ln>
              <a:solidFill>
                <a:srgbClr val="8064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  <a:latin typeface="MetaPlusNormal-Roman"/>
              </a:endParaRPr>
            </a:p>
          </p:txBody>
        </p:sp>
        <p:sp>
          <p:nvSpPr>
            <p:cNvPr id="227" name="Isosceles Triangle 226"/>
            <p:cNvSpPr/>
            <p:nvPr/>
          </p:nvSpPr>
          <p:spPr bwMode="auto">
            <a:xfrm>
              <a:off x="5867273" y="3905697"/>
              <a:ext cx="55562" cy="55550"/>
            </a:xfrm>
            <a:prstGeom prst="triangle">
              <a:avLst/>
            </a:prstGeom>
            <a:noFill/>
            <a:ln>
              <a:solidFill>
                <a:srgbClr val="8064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  <a:latin typeface="MetaPlusNormal-Roman"/>
              </a:endParaRPr>
            </a:p>
          </p:txBody>
        </p:sp>
        <p:sp>
          <p:nvSpPr>
            <p:cNvPr id="228" name="Isosceles Triangle 227"/>
            <p:cNvSpPr/>
            <p:nvPr/>
          </p:nvSpPr>
          <p:spPr bwMode="auto">
            <a:xfrm>
              <a:off x="5800599" y="3713655"/>
              <a:ext cx="55562" cy="55549"/>
            </a:xfrm>
            <a:prstGeom prst="triangle">
              <a:avLst/>
            </a:prstGeom>
            <a:noFill/>
            <a:ln>
              <a:solidFill>
                <a:srgbClr val="8064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  <a:latin typeface="MetaPlusNormal-Roman"/>
              </a:endParaRPr>
            </a:p>
          </p:txBody>
        </p:sp>
        <p:sp>
          <p:nvSpPr>
            <p:cNvPr id="229" name="Isosceles Triangle 228"/>
            <p:cNvSpPr/>
            <p:nvPr/>
          </p:nvSpPr>
          <p:spPr bwMode="auto">
            <a:xfrm>
              <a:off x="5770438" y="3713655"/>
              <a:ext cx="55561" cy="55549"/>
            </a:xfrm>
            <a:prstGeom prst="triangle">
              <a:avLst/>
            </a:prstGeom>
            <a:noFill/>
            <a:ln>
              <a:solidFill>
                <a:srgbClr val="8064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  <a:latin typeface="MetaPlusNormal-Roman"/>
              </a:endParaRPr>
            </a:p>
          </p:txBody>
        </p:sp>
        <p:sp>
          <p:nvSpPr>
            <p:cNvPr id="230" name="Isosceles Triangle 229"/>
            <p:cNvSpPr/>
            <p:nvPr/>
          </p:nvSpPr>
          <p:spPr bwMode="auto">
            <a:xfrm>
              <a:off x="5751388" y="3713655"/>
              <a:ext cx="55561" cy="55549"/>
            </a:xfrm>
            <a:prstGeom prst="triangle">
              <a:avLst/>
            </a:prstGeom>
            <a:noFill/>
            <a:ln>
              <a:solidFill>
                <a:srgbClr val="8064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  <a:latin typeface="MetaPlusNormal-Roman"/>
              </a:endParaRPr>
            </a:p>
          </p:txBody>
        </p:sp>
        <p:sp>
          <p:nvSpPr>
            <p:cNvPr id="231" name="Isosceles Triangle 230"/>
            <p:cNvSpPr/>
            <p:nvPr/>
          </p:nvSpPr>
          <p:spPr bwMode="auto">
            <a:xfrm>
              <a:off x="5789487" y="3713655"/>
              <a:ext cx="55561" cy="55549"/>
            </a:xfrm>
            <a:prstGeom prst="triangle">
              <a:avLst/>
            </a:prstGeom>
            <a:noFill/>
            <a:ln>
              <a:solidFill>
                <a:srgbClr val="8064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  <a:latin typeface="MetaPlusNormal-Roman"/>
              </a:endParaRPr>
            </a:p>
          </p:txBody>
        </p:sp>
        <p:sp>
          <p:nvSpPr>
            <p:cNvPr id="232" name="Isosceles Triangle 231"/>
            <p:cNvSpPr/>
            <p:nvPr/>
          </p:nvSpPr>
          <p:spPr bwMode="auto">
            <a:xfrm>
              <a:off x="5546605" y="3602556"/>
              <a:ext cx="55562" cy="55549"/>
            </a:xfrm>
            <a:prstGeom prst="triangle">
              <a:avLst/>
            </a:prstGeom>
            <a:noFill/>
            <a:ln>
              <a:solidFill>
                <a:srgbClr val="8064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  <a:latin typeface="MetaPlusNormal-Roman"/>
              </a:endParaRPr>
            </a:p>
          </p:txBody>
        </p:sp>
        <p:sp>
          <p:nvSpPr>
            <p:cNvPr id="233" name="Isosceles Triangle 232"/>
            <p:cNvSpPr/>
            <p:nvPr/>
          </p:nvSpPr>
          <p:spPr bwMode="auto">
            <a:xfrm>
              <a:off x="5152914" y="3602556"/>
              <a:ext cx="55562" cy="55549"/>
            </a:xfrm>
            <a:prstGeom prst="triangle">
              <a:avLst/>
            </a:prstGeom>
            <a:noFill/>
            <a:ln>
              <a:solidFill>
                <a:srgbClr val="8064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  <a:latin typeface="MetaPlusNormal-Roman"/>
              </a:endParaRPr>
            </a:p>
          </p:txBody>
        </p:sp>
        <p:sp>
          <p:nvSpPr>
            <p:cNvPr id="235" name="Isosceles Triangle 234"/>
            <p:cNvSpPr/>
            <p:nvPr/>
          </p:nvSpPr>
          <p:spPr bwMode="auto">
            <a:xfrm>
              <a:off x="5029092" y="3602556"/>
              <a:ext cx="55562" cy="55549"/>
            </a:xfrm>
            <a:prstGeom prst="triangle">
              <a:avLst/>
            </a:prstGeom>
            <a:noFill/>
            <a:ln>
              <a:solidFill>
                <a:srgbClr val="8064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  <a:latin typeface="MetaPlusNormal-Roman"/>
              </a:endParaRPr>
            </a:p>
          </p:txBody>
        </p:sp>
        <p:sp>
          <p:nvSpPr>
            <p:cNvPr id="236" name="Isosceles Triangle 235"/>
            <p:cNvSpPr/>
            <p:nvPr/>
          </p:nvSpPr>
          <p:spPr bwMode="auto">
            <a:xfrm>
              <a:off x="4848121" y="3507329"/>
              <a:ext cx="55562" cy="55549"/>
            </a:xfrm>
            <a:prstGeom prst="triangle">
              <a:avLst/>
            </a:prstGeom>
            <a:noFill/>
            <a:ln>
              <a:solidFill>
                <a:srgbClr val="8064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  <a:latin typeface="MetaPlusNormal-Roman"/>
              </a:endParaRPr>
            </a:p>
          </p:txBody>
        </p:sp>
        <p:sp>
          <p:nvSpPr>
            <p:cNvPr id="237" name="Isosceles Triangle 236"/>
            <p:cNvSpPr/>
            <p:nvPr/>
          </p:nvSpPr>
          <p:spPr bwMode="auto">
            <a:xfrm>
              <a:off x="4806847" y="3374010"/>
              <a:ext cx="55562" cy="55549"/>
            </a:xfrm>
            <a:prstGeom prst="triangle">
              <a:avLst/>
            </a:prstGeom>
            <a:noFill/>
            <a:ln>
              <a:solidFill>
                <a:srgbClr val="8064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  <a:latin typeface="MetaPlusNormal-Roman"/>
              </a:endParaRPr>
            </a:p>
          </p:txBody>
        </p:sp>
        <p:sp>
          <p:nvSpPr>
            <p:cNvPr id="238" name="Isosceles Triangle 237"/>
            <p:cNvSpPr/>
            <p:nvPr/>
          </p:nvSpPr>
          <p:spPr bwMode="auto">
            <a:xfrm>
              <a:off x="4794147" y="3374010"/>
              <a:ext cx="55562" cy="55549"/>
            </a:xfrm>
            <a:prstGeom prst="triangle">
              <a:avLst/>
            </a:prstGeom>
            <a:noFill/>
            <a:ln>
              <a:solidFill>
                <a:srgbClr val="8064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  <a:latin typeface="MetaPlusNormal-Roman"/>
              </a:endParaRPr>
            </a:p>
          </p:txBody>
        </p:sp>
        <p:sp>
          <p:nvSpPr>
            <p:cNvPr id="240" name="Isosceles Triangle 239"/>
            <p:cNvSpPr/>
            <p:nvPr/>
          </p:nvSpPr>
          <p:spPr bwMode="auto">
            <a:xfrm>
              <a:off x="4771922" y="3374010"/>
              <a:ext cx="55562" cy="55549"/>
            </a:xfrm>
            <a:prstGeom prst="triangle">
              <a:avLst/>
            </a:prstGeom>
            <a:noFill/>
            <a:ln>
              <a:solidFill>
                <a:srgbClr val="8064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  <a:latin typeface="MetaPlusNormal-Roman"/>
              </a:endParaRPr>
            </a:p>
          </p:txBody>
        </p:sp>
        <p:sp>
          <p:nvSpPr>
            <p:cNvPr id="241" name="Isosceles Triangle 240"/>
            <p:cNvSpPr/>
            <p:nvPr/>
          </p:nvSpPr>
          <p:spPr bwMode="auto">
            <a:xfrm>
              <a:off x="4741761" y="3294654"/>
              <a:ext cx="55561" cy="55549"/>
            </a:xfrm>
            <a:prstGeom prst="triangle">
              <a:avLst/>
            </a:prstGeom>
            <a:noFill/>
            <a:ln>
              <a:solidFill>
                <a:srgbClr val="8064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  <a:latin typeface="MetaPlusNormal-Roman"/>
              </a:endParaRPr>
            </a:p>
          </p:txBody>
        </p:sp>
        <p:sp>
          <p:nvSpPr>
            <p:cNvPr id="242" name="Isosceles Triangle 241"/>
            <p:cNvSpPr/>
            <p:nvPr/>
          </p:nvSpPr>
          <p:spPr bwMode="auto">
            <a:xfrm>
              <a:off x="4273459" y="3253389"/>
              <a:ext cx="55562" cy="55549"/>
            </a:xfrm>
            <a:prstGeom prst="triangle">
              <a:avLst/>
            </a:prstGeom>
            <a:noFill/>
            <a:ln>
              <a:solidFill>
                <a:srgbClr val="8064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  <a:latin typeface="MetaPlusNormal-Roman"/>
              </a:endParaRPr>
            </a:p>
          </p:txBody>
        </p:sp>
        <p:sp>
          <p:nvSpPr>
            <p:cNvPr id="243" name="Isosceles Triangle 242"/>
            <p:cNvSpPr/>
            <p:nvPr/>
          </p:nvSpPr>
          <p:spPr bwMode="auto">
            <a:xfrm>
              <a:off x="4109950" y="3189904"/>
              <a:ext cx="55561" cy="55549"/>
            </a:xfrm>
            <a:prstGeom prst="triangle">
              <a:avLst/>
            </a:prstGeom>
            <a:noFill/>
            <a:ln>
              <a:solidFill>
                <a:srgbClr val="8064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  <a:latin typeface="MetaPlusNormal-Roman"/>
              </a:endParaRPr>
            </a:p>
          </p:txBody>
        </p:sp>
        <p:sp>
          <p:nvSpPr>
            <p:cNvPr id="245" name="Isosceles Triangle 244"/>
            <p:cNvSpPr/>
            <p:nvPr/>
          </p:nvSpPr>
          <p:spPr bwMode="auto">
            <a:xfrm>
              <a:off x="3913105" y="3189904"/>
              <a:ext cx="55561" cy="55549"/>
            </a:xfrm>
            <a:prstGeom prst="triangle">
              <a:avLst/>
            </a:prstGeom>
            <a:noFill/>
            <a:ln>
              <a:solidFill>
                <a:srgbClr val="8064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  <a:latin typeface="MetaPlusNormal-Roman"/>
              </a:endParaRPr>
            </a:p>
          </p:txBody>
        </p:sp>
        <p:sp>
          <p:nvSpPr>
            <p:cNvPr id="246" name="Isosceles Triangle 245"/>
            <p:cNvSpPr/>
            <p:nvPr/>
          </p:nvSpPr>
          <p:spPr bwMode="auto">
            <a:xfrm>
              <a:off x="3881355" y="3189904"/>
              <a:ext cx="55561" cy="55549"/>
            </a:xfrm>
            <a:prstGeom prst="triangle">
              <a:avLst/>
            </a:prstGeom>
            <a:noFill/>
            <a:ln>
              <a:solidFill>
                <a:srgbClr val="8064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  <a:latin typeface="MetaPlusNormal-Roman"/>
              </a:endParaRPr>
            </a:p>
          </p:txBody>
        </p:sp>
        <p:sp>
          <p:nvSpPr>
            <p:cNvPr id="247" name="Isosceles Triangle 246"/>
            <p:cNvSpPr/>
            <p:nvPr/>
          </p:nvSpPr>
          <p:spPr bwMode="auto">
            <a:xfrm>
              <a:off x="3865481" y="3078805"/>
              <a:ext cx="55561" cy="55549"/>
            </a:xfrm>
            <a:prstGeom prst="triangle">
              <a:avLst/>
            </a:prstGeom>
            <a:noFill/>
            <a:ln>
              <a:solidFill>
                <a:srgbClr val="8064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  <a:latin typeface="MetaPlusNormal-Roman"/>
              </a:endParaRPr>
            </a:p>
          </p:txBody>
        </p:sp>
        <p:sp>
          <p:nvSpPr>
            <p:cNvPr id="248" name="Isosceles Triangle 247"/>
            <p:cNvSpPr/>
            <p:nvPr/>
          </p:nvSpPr>
          <p:spPr bwMode="auto">
            <a:xfrm>
              <a:off x="3852781" y="2994687"/>
              <a:ext cx="55561" cy="55550"/>
            </a:xfrm>
            <a:prstGeom prst="triangle">
              <a:avLst/>
            </a:prstGeom>
            <a:noFill/>
            <a:ln>
              <a:solidFill>
                <a:srgbClr val="8064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  <a:latin typeface="MetaPlusNormal-Roman"/>
              </a:endParaRPr>
            </a:p>
          </p:txBody>
        </p:sp>
        <p:sp>
          <p:nvSpPr>
            <p:cNvPr id="249" name="Isosceles Triangle 248"/>
            <p:cNvSpPr/>
            <p:nvPr/>
          </p:nvSpPr>
          <p:spPr bwMode="auto">
            <a:xfrm>
              <a:off x="3841668" y="2978816"/>
              <a:ext cx="55562" cy="55550"/>
            </a:xfrm>
            <a:prstGeom prst="triangle">
              <a:avLst/>
            </a:prstGeom>
            <a:noFill/>
            <a:ln>
              <a:solidFill>
                <a:srgbClr val="8064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  <a:latin typeface="MetaPlusNormal-Roman"/>
              </a:endParaRPr>
            </a:p>
          </p:txBody>
        </p:sp>
        <p:sp>
          <p:nvSpPr>
            <p:cNvPr id="250" name="Isosceles Triangle 249"/>
            <p:cNvSpPr/>
            <p:nvPr/>
          </p:nvSpPr>
          <p:spPr bwMode="auto">
            <a:xfrm>
              <a:off x="3841668" y="2994687"/>
              <a:ext cx="55562" cy="55550"/>
            </a:xfrm>
            <a:prstGeom prst="triangle">
              <a:avLst/>
            </a:prstGeom>
            <a:noFill/>
            <a:ln>
              <a:solidFill>
                <a:srgbClr val="8064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  <a:latin typeface="MetaPlusNormal-Roman"/>
              </a:endParaRPr>
            </a:p>
          </p:txBody>
        </p:sp>
        <p:sp>
          <p:nvSpPr>
            <p:cNvPr id="251" name="Isosceles Triangle 250"/>
            <p:cNvSpPr/>
            <p:nvPr/>
          </p:nvSpPr>
          <p:spPr bwMode="auto">
            <a:xfrm>
              <a:off x="3795632" y="2929615"/>
              <a:ext cx="55561" cy="55549"/>
            </a:xfrm>
            <a:prstGeom prst="triangle">
              <a:avLst/>
            </a:prstGeom>
            <a:noFill/>
            <a:ln>
              <a:solidFill>
                <a:srgbClr val="8064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  <a:latin typeface="MetaPlusNormal-Roman"/>
              </a:endParaRPr>
            </a:p>
          </p:txBody>
        </p:sp>
        <p:sp>
          <p:nvSpPr>
            <p:cNvPr id="252" name="Isosceles Triangle 251"/>
            <p:cNvSpPr/>
            <p:nvPr/>
          </p:nvSpPr>
          <p:spPr bwMode="auto">
            <a:xfrm>
              <a:off x="3697209" y="2847085"/>
              <a:ext cx="55561" cy="55549"/>
            </a:xfrm>
            <a:prstGeom prst="triangle">
              <a:avLst/>
            </a:prstGeom>
            <a:noFill/>
            <a:ln>
              <a:solidFill>
                <a:srgbClr val="8064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  <a:latin typeface="MetaPlusNormal-Roman"/>
              </a:endParaRPr>
            </a:p>
          </p:txBody>
        </p:sp>
        <p:sp>
          <p:nvSpPr>
            <p:cNvPr id="253" name="Isosceles Triangle 252"/>
            <p:cNvSpPr/>
            <p:nvPr/>
          </p:nvSpPr>
          <p:spPr bwMode="auto">
            <a:xfrm>
              <a:off x="3565449" y="2762967"/>
              <a:ext cx="55562" cy="55550"/>
            </a:xfrm>
            <a:prstGeom prst="triangle">
              <a:avLst/>
            </a:prstGeom>
            <a:noFill/>
            <a:ln>
              <a:solidFill>
                <a:srgbClr val="8064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  <a:latin typeface="MetaPlusNormal-Roman"/>
              </a:endParaRPr>
            </a:p>
          </p:txBody>
        </p:sp>
        <p:sp>
          <p:nvSpPr>
            <p:cNvPr id="254" name="Isosceles Triangle 253"/>
            <p:cNvSpPr/>
            <p:nvPr/>
          </p:nvSpPr>
          <p:spPr bwMode="auto">
            <a:xfrm>
              <a:off x="3549575" y="2762967"/>
              <a:ext cx="55562" cy="55550"/>
            </a:xfrm>
            <a:prstGeom prst="triangle">
              <a:avLst/>
            </a:prstGeom>
            <a:noFill/>
            <a:ln>
              <a:solidFill>
                <a:srgbClr val="8064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  <a:latin typeface="MetaPlusNormal-Roman"/>
              </a:endParaRPr>
            </a:p>
          </p:txBody>
        </p:sp>
        <p:sp>
          <p:nvSpPr>
            <p:cNvPr id="255" name="Isosceles Triangle 254"/>
            <p:cNvSpPr/>
            <p:nvPr/>
          </p:nvSpPr>
          <p:spPr bwMode="auto">
            <a:xfrm>
              <a:off x="3403528" y="2715353"/>
              <a:ext cx="55562" cy="55550"/>
            </a:xfrm>
            <a:prstGeom prst="triangle">
              <a:avLst/>
            </a:prstGeom>
            <a:noFill/>
            <a:ln>
              <a:solidFill>
                <a:srgbClr val="8064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  <a:latin typeface="MetaPlusNormal-Roman"/>
              </a:endParaRPr>
            </a:p>
          </p:txBody>
        </p:sp>
        <p:sp>
          <p:nvSpPr>
            <p:cNvPr id="256" name="Isosceles Triangle 255"/>
            <p:cNvSpPr/>
            <p:nvPr/>
          </p:nvSpPr>
          <p:spPr bwMode="auto">
            <a:xfrm>
              <a:off x="3198746" y="2675675"/>
              <a:ext cx="55561" cy="55549"/>
            </a:xfrm>
            <a:prstGeom prst="triangle">
              <a:avLst/>
            </a:prstGeom>
            <a:noFill/>
            <a:ln>
              <a:solidFill>
                <a:srgbClr val="8064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  <a:latin typeface="MetaPlusNormal-Roman"/>
              </a:endParaRPr>
            </a:p>
          </p:txBody>
        </p:sp>
        <p:sp>
          <p:nvSpPr>
            <p:cNvPr id="257" name="Isosceles Triangle 256"/>
            <p:cNvSpPr/>
            <p:nvPr/>
          </p:nvSpPr>
          <p:spPr bwMode="auto">
            <a:xfrm>
              <a:off x="3179696" y="2675675"/>
              <a:ext cx="55561" cy="55549"/>
            </a:xfrm>
            <a:prstGeom prst="triangle">
              <a:avLst/>
            </a:prstGeom>
            <a:noFill/>
            <a:ln>
              <a:solidFill>
                <a:srgbClr val="8064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  <a:latin typeface="MetaPlusNormal-Roman"/>
              </a:endParaRPr>
            </a:p>
          </p:txBody>
        </p:sp>
        <p:sp>
          <p:nvSpPr>
            <p:cNvPr id="258" name="Isosceles Triangle 257"/>
            <p:cNvSpPr/>
            <p:nvPr/>
          </p:nvSpPr>
          <p:spPr bwMode="auto">
            <a:xfrm>
              <a:off x="2828866" y="2512201"/>
              <a:ext cx="55562" cy="55550"/>
            </a:xfrm>
            <a:prstGeom prst="triangle">
              <a:avLst/>
            </a:prstGeom>
            <a:noFill/>
            <a:ln>
              <a:solidFill>
                <a:srgbClr val="8064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  <a:latin typeface="MetaPlusNormal-Roman"/>
              </a:endParaRPr>
            </a:p>
          </p:txBody>
        </p:sp>
        <p:sp>
          <p:nvSpPr>
            <p:cNvPr id="259" name="Isosceles Triangle 258"/>
            <p:cNvSpPr/>
            <p:nvPr/>
          </p:nvSpPr>
          <p:spPr bwMode="auto">
            <a:xfrm>
              <a:off x="2806641" y="2512201"/>
              <a:ext cx="55562" cy="55550"/>
            </a:xfrm>
            <a:prstGeom prst="triangle">
              <a:avLst/>
            </a:prstGeom>
            <a:noFill/>
            <a:ln>
              <a:solidFill>
                <a:srgbClr val="8064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  <a:latin typeface="MetaPlusNormal-Roman"/>
              </a:endParaRPr>
            </a:p>
          </p:txBody>
        </p:sp>
        <p:sp>
          <p:nvSpPr>
            <p:cNvPr id="260" name="Isosceles Triangle 259"/>
            <p:cNvSpPr/>
            <p:nvPr/>
          </p:nvSpPr>
          <p:spPr bwMode="auto">
            <a:xfrm>
              <a:off x="2712982" y="2512201"/>
              <a:ext cx="55561" cy="55550"/>
            </a:xfrm>
            <a:prstGeom prst="triangle">
              <a:avLst/>
            </a:prstGeom>
            <a:noFill/>
            <a:ln>
              <a:solidFill>
                <a:srgbClr val="8064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  <a:latin typeface="MetaPlusNormal-Roman"/>
              </a:endParaRPr>
            </a:p>
          </p:txBody>
        </p:sp>
        <p:sp>
          <p:nvSpPr>
            <p:cNvPr id="261" name="Isosceles Triangle 260"/>
            <p:cNvSpPr/>
            <p:nvPr/>
          </p:nvSpPr>
          <p:spPr bwMode="auto">
            <a:xfrm>
              <a:off x="2133557" y="2439193"/>
              <a:ext cx="55562" cy="55550"/>
            </a:xfrm>
            <a:prstGeom prst="triangle">
              <a:avLst/>
            </a:prstGeom>
            <a:noFill/>
            <a:ln>
              <a:solidFill>
                <a:srgbClr val="8064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  <a:latin typeface="MetaPlusNormal-Roman"/>
              </a:endParaRPr>
            </a:p>
          </p:txBody>
        </p:sp>
        <p:sp>
          <p:nvSpPr>
            <p:cNvPr id="263" name="Isosceles Triangle 262"/>
            <p:cNvSpPr/>
            <p:nvPr/>
          </p:nvSpPr>
          <p:spPr bwMode="auto">
            <a:xfrm>
              <a:off x="1938299" y="2439193"/>
              <a:ext cx="55561" cy="55550"/>
            </a:xfrm>
            <a:prstGeom prst="triangle">
              <a:avLst/>
            </a:prstGeom>
            <a:noFill/>
            <a:ln>
              <a:solidFill>
                <a:srgbClr val="8064A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  <a:latin typeface="MetaPlusNormal-Roman"/>
              </a:endParaRPr>
            </a:p>
          </p:txBody>
        </p:sp>
      </p:grpSp>
      <p:grpSp>
        <p:nvGrpSpPr>
          <p:cNvPr id="96321" name="Group 8"/>
          <p:cNvGrpSpPr>
            <a:grpSpLocks/>
          </p:cNvGrpSpPr>
          <p:nvPr/>
        </p:nvGrpSpPr>
        <p:grpSpPr bwMode="auto">
          <a:xfrm>
            <a:off x="1951038" y="2465388"/>
            <a:ext cx="3905250" cy="2392362"/>
            <a:chOff x="1951038" y="2465388"/>
            <a:chExt cx="3905653" cy="2391909"/>
          </a:xfrm>
        </p:grpSpPr>
        <p:sp>
          <p:nvSpPr>
            <p:cNvPr id="96326" name="AutoShape 116"/>
            <p:cNvSpPr>
              <a:spLocks/>
            </p:cNvSpPr>
            <p:nvPr/>
          </p:nvSpPr>
          <p:spPr bwMode="auto">
            <a:xfrm>
              <a:off x="1951038" y="2465388"/>
              <a:ext cx="3877689" cy="2363176"/>
            </a:xfrm>
            <a:custGeom>
              <a:avLst/>
              <a:gdLst/>
              <a:ahLst/>
              <a:cxnLst/>
              <a:rect l="0" t="0" r="r" b="b"/>
              <a:pathLst>
                <a:path w="21680" h="21600">
                  <a:moveTo>
                    <a:pt x="0" y="0"/>
                  </a:moveTo>
                  <a:lnTo>
                    <a:pt x="2270" y="0"/>
                  </a:lnTo>
                  <a:lnTo>
                    <a:pt x="2270" y="411"/>
                  </a:lnTo>
                  <a:lnTo>
                    <a:pt x="2737" y="411"/>
                  </a:lnTo>
                  <a:lnTo>
                    <a:pt x="2737" y="803"/>
                  </a:lnTo>
                  <a:lnTo>
                    <a:pt x="3216" y="803"/>
                  </a:lnTo>
                  <a:lnTo>
                    <a:pt x="3216" y="1588"/>
                  </a:lnTo>
                  <a:lnTo>
                    <a:pt x="3355" y="1588"/>
                  </a:lnTo>
                  <a:lnTo>
                    <a:pt x="3355" y="2004"/>
                  </a:lnTo>
                  <a:lnTo>
                    <a:pt x="4070" y="2004"/>
                  </a:lnTo>
                  <a:lnTo>
                    <a:pt x="4070" y="2509"/>
                  </a:lnTo>
                  <a:lnTo>
                    <a:pt x="4161" y="2509"/>
                  </a:lnTo>
                  <a:lnTo>
                    <a:pt x="4161" y="2792"/>
                  </a:lnTo>
                  <a:lnTo>
                    <a:pt x="4298" y="2792"/>
                  </a:lnTo>
                  <a:lnTo>
                    <a:pt x="4298" y="3193"/>
                  </a:lnTo>
                  <a:lnTo>
                    <a:pt x="4820" y="3193"/>
                  </a:lnTo>
                  <a:lnTo>
                    <a:pt x="4820" y="4084"/>
                  </a:lnTo>
                  <a:lnTo>
                    <a:pt x="5006" y="4084"/>
                  </a:lnTo>
                  <a:lnTo>
                    <a:pt x="5006" y="4883"/>
                  </a:lnTo>
                  <a:lnTo>
                    <a:pt x="5202" y="4883"/>
                  </a:lnTo>
                  <a:lnTo>
                    <a:pt x="5202" y="5281"/>
                  </a:lnTo>
                  <a:lnTo>
                    <a:pt x="5339" y="5281"/>
                  </a:lnTo>
                  <a:lnTo>
                    <a:pt x="5339" y="5674"/>
                  </a:lnTo>
                  <a:lnTo>
                    <a:pt x="5391" y="5674"/>
                  </a:lnTo>
                  <a:lnTo>
                    <a:pt x="5391" y="6971"/>
                  </a:lnTo>
                  <a:lnTo>
                    <a:pt x="5442" y="6971"/>
                  </a:lnTo>
                  <a:lnTo>
                    <a:pt x="5442" y="7770"/>
                  </a:lnTo>
                  <a:lnTo>
                    <a:pt x="5580" y="7770"/>
                  </a:lnTo>
                  <a:lnTo>
                    <a:pt x="5580" y="8266"/>
                  </a:lnTo>
                  <a:lnTo>
                    <a:pt x="5769" y="8266"/>
                  </a:lnTo>
                  <a:lnTo>
                    <a:pt x="5769" y="9052"/>
                  </a:lnTo>
                  <a:lnTo>
                    <a:pt x="7187" y="9052"/>
                  </a:lnTo>
                  <a:lnTo>
                    <a:pt x="7187" y="9460"/>
                  </a:lnTo>
                  <a:lnTo>
                    <a:pt x="7613" y="9460"/>
                  </a:lnTo>
                  <a:lnTo>
                    <a:pt x="7613" y="9960"/>
                  </a:lnTo>
                  <a:lnTo>
                    <a:pt x="8087" y="9960"/>
                  </a:lnTo>
                  <a:lnTo>
                    <a:pt x="8087" y="10512"/>
                  </a:lnTo>
                  <a:lnTo>
                    <a:pt x="8128" y="10512"/>
                  </a:lnTo>
                  <a:lnTo>
                    <a:pt x="8128" y="10746"/>
                  </a:lnTo>
                  <a:lnTo>
                    <a:pt x="8323" y="10746"/>
                  </a:lnTo>
                  <a:lnTo>
                    <a:pt x="8323" y="11249"/>
                  </a:lnTo>
                  <a:lnTo>
                    <a:pt x="8463" y="11249"/>
                  </a:lnTo>
                  <a:lnTo>
                    <a:pt x="8463" y="12041"/>
                  </a:lnTo>
                  <a:lnTo>
                    <a:pt x="8604" y="12041"/>
                  </a:lnTo>
                  <a:lnTo>
                    <a:pt x="8604" y="12544"/>
                  </a:lnTo>
                  <a:lnTo>
                    <a:pt x="8837" y="12544"/>
                  </a:lnTo>
                  <a:lnTo>
                    <a:pt x="8837" y="12946"/>
                  </a:lnTo>
                  <a:lnTo>
                    <a:pt x="9410" y="12946"/>
                  </a:lnTo>
                  <a:lnTo>
                    <a:pt x="9410" y="13439"/>
                  </a:lnTo>
                  <a:lnTo>
                    <a:pt x="9835" y="13439"/>
                  </a:lnTo>
                  <a:lnTo>
                    <a:pt x="9835" y="13939"/>
                  </a:lnTo>
                  <a:lnTo>
                    <a:pt x="9879" y="13939"/>
                  </a:lnTo>
                  <a:lnTo>
                    <a:pt x="9879" y="14484"/>
                  </a:lnTo>
                  <a:lnTo>
                    <a:pt x="9925" y="14484"/>
                  </a:lnTo>
                  <a:lnTo>
                    <a:pt x="9925" y="14941"/>
                  </a:lnTo>
                  <a:lnTo>
                    <a:pt x="10580" y="14941"/>
                  </a:lnTo>
                  <a:lnTo>
                    <a:pt x="10580" y="15428"/>
                  </a:lnTo>
                  <a:lnTo>
                    <a:pt x="10776" y="15428"/>
                  </a:lnTo>
                  <a:lnTo>
                    <a:pt x="10776" y="15836"/>
                  </a:lnTo>
                  <a:lnTo>
                    <a:pt x="10822" y="15836"/>
                  </a:lnTo>
                  <a:lnTo>
                    <a:pt x="10822" y="16420"/>
                  </a:lnTo>
                  <a:lnTo>
                    <a:pt x="12100" y="16420"/>
                  </a:lnTo>
                  <a:lnTo>
                    <a:pt x="12100" y="17023"/>
                  </a:lnTo>
                  <a:lnTo>
                    <a:pt x="13335" y="17023"/>
                  </a:lnTo>
                  <a:lnTo>
                    <a:pt x="13335" y="17621"/>
                  </a:lnTo>
                  <a:lnTo>
                    <a:pt x="14181" y="17621"/>
                  </a:lnTo>
                  <a:lnTo>
                    <a:pt x="14181" y="18210"/>
                  </a:lnTo>
                  <a:lnTo>
                    <a:pt x="14937" y="18210"/>
                  </a:lnTo>
                  <a:lnTo>
                    <a:pt x="14937" y="18815"/>
                  </a:lnTo>
                  <a:lnTo>
                    <a:pt x="15788" y="18815"/>
                  </a:lnTo>
                  <a:lnTo>
                    <a:pt x="15788" y="19015"/>
                  </a:lnTo>
                  <a:lnTo>
                    <a:pt x="15880" y="19015"/>
                  </a:lnTo>
                  <a:lnTo>
                    <a:pt x="15880" y="19410"/>
                  </a:lnTo>
                  <a:lnTo>
                    <a:pt x="16172" y="19410"/>
                  </a:lnTo>
                  <a:lnTo>
                    <a:pt x="16172" y="20104"/>
                  </a:lnTo>
                  <a:lnTo>
                    <a:pt x="16308" y="20104"/>
                  </a:lnTo>
                  <a:lnTo>
                    <a:pt x="16308" y="20712"/>
                  </a:lnTo>
                  <a:lnTo>
                    <a:pt x="16920" y="20712"/>
                  </a:lnTo>
                  <a:lnTo>
                    <a:pt x="16920" y="20909"/>
                  </a:lnTo>
                  <a:lnTo>
                    <a:pt x="16968" y="20909"/>
                  </a:lnTo>
                  <a:lnTo>
                    <a:pt x="16968" y="21600"/>
                  </a:lnTo>
                  <a:lnTo>
                    <a:pt x="21680" y="21600"/>
                  </a:ln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de-DE"/>
            </a:p>
          </p:txBody>
        </p:sp>
        <p:sp>
          <p:nvSpPr>
            <p:cNvPr id="266" name="Oval 265"/>
            <p:cNvSpPr/>
            <p:nvPr/>
          </p:nvSpPr>
          <p:spPr bwMode="auto">
            <a:xfrm>
              <a:off x="5799535" y="4801746"/>
              <a:ext cx="57156" cy="5555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prstClr val="white"/>
                  </a:solidFill>
                  <a:latin typeface="MetaPlusNormal-Roman"/>
                </a:rPr>
                <a:t> </a:t>
              </a:r>
            </a:p>
          </p:txBody>
        </p:sp>
        <p:sp>
          <p:nvSpPr>
            <p:cNvPr id="267" name="Oval 266"/>
            <p:cNvSpPr/>
            <p:nvPr/>
          </p:nvSpPr>
          <p:spPr bwMode="auto">
            <a:xfrm>
              <a:off x="5294658" y="4801746"/>
              <a:ext cx="57156" cy="5555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prstClr val="white"/>
                  </a:solidFill>
                  <a:latin typeface="MetaPlusNormal-Roman"/>
                </a:rPr>
                <a:t> </a:t>
              </a:r>
            </a:p>
          </p:txBody>
        </p:sp>
        <p:sp>
          <p:nvSpPr>
            <p:cNvPr id="268" name="Oval 267"/>
            <p:cNvSpPr/>
            <p:nvPr/>
          </p:nvSpPr>
          <p:spPr bwMode="auto">
            <a:xfrm>
              <a:off x="5069210" y="4801746"/>
              <a:ext cx="57156" cy="5555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prstClr val="white"/>
                  </a:solidFill>
                  <a:latin typeface="MetaPlusNormal-Roman"/>
                </a:rPr>
                <a:t> </a:t>
              </a:r>
            </a:p>
          </p:txBody>
        </p:sp>
        <p:sp>
          <p:nvSpPr>
            <p:cNvPr id="269" name="Oval 268"/>
            <p:cNvSpPr/>
            <p:nvPr/>
          </p:nvSpPr>
          <p:spPr bwMode="auto">
            <a:xfrm>
              <a:off x="4958073" y="4717623"/>
              <a:ext cx="57156" cy="5555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prstClr val="white"/>
                  </a:solidFill>
                  <a:latin typeface="MetaPlusNormal-Roman"/>
                </a:rPr>
                <a:t> </a:t>
              </a:r>
            </a:p>
          </p:txBody>
        </p:sp>
        <p:sp>
          <p:nvSpPr>
            <p:cNvPr id="270" name="Oval 269"/>
            <p:cNvSpPr/>
            <p:nvPr/>
          </p:nvSpPr>
          <p:spPr bwMode="auto">
            <a:xfrm>
              <a:off x="4788193" y="4562078"/>
              <a:ext cx="57156" cy="5555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prstClr val="white"/>
                  </a:solidFill>
                  <a:latin typeface="MetaPlusNormal-Roman"/>
                </a:rPr>
                <a:t> </a:t>
              </a:r>
            </a:p>
          </p:txBody>
        </p:sp>
        <p:sp>
          <p:nvSpPr>
            <p:cNvPr id="271" name="Oval 270"/>
            <p:cNvSpPr/>
            <p:nvPr/>
          </p:nvSpPr>
          <p:spPr bwMode="auto">
            <a:xfrm>
              <a:off x="3889575" y="4235115"/>
              <a:ext cx="57156" cy="5555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prstClr val="white"/>
                  </a:solidFill>
                  <a:latin typeface="MetaPlusNormal-Roman"/>
                </a:rPr>
                <a:t> </a:t>
              </a:r>
            </a:p>
          </p:txBody>
        </p:sp>
        <p:sp>
          <p:nvSpPr>
            <p:cNvPr id="272" name="Oval 271"/>
            <p:cNvSpPr/>
            <p:nvPr/>
          </p:nvSpPr>
          <p:spPr bwMode="auto">
            <a:xfrm>
              <a:off x="3878462" y="4235115"/>
              <a:ext cx="57156" cy="5555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prstClr val="white"/>
                  </a:solidFill>
                  <a:latin typeface="MetaPlusNormal-Roman"/>
                </a:rPr>
                <a:t> </a:t>
              </a:r>
            </a:p>
          </p:txBody>
        </p:sp>
        <p:sp>
          <p:nvSpPr>
            <p:cNvPr id="273" name="Oval 272"/>
            <p:cNvSpPr/>
            <p:nvPr/>
          </p:nvSpPr>
          <p:spPr bwMode="auto">
            <a:xfrm>
              <a:off x="3849884" y="4130360"/>
              <a:ext cx="57156" cy="5555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prstClr val="white"/>
                  </a:solidFill>
                  <a:latin typeface="MetaPlusNormal-Roman"/>
                </a:rPr>
                <a:t> </a:t>
              </a:r>
            </a:p>
          </p:txBody>
        </p:sp>
        <p:sp>
          <p:nvSpPr>
            <p:cNvPr id="274" name="Oval 273"/>
            <p:cNvSpPr/>
            <p:nvPr/>
          </p:nvSpPr>
          <p:spPr bwMode="auto">
            <a:xfrm>
              <a:off x="3605384" y="3858949"/>
              <a:ext cx="57156" cy="5555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prstClr val="white"/>
                  </a:solidFill>
                  <a:latin typeface="MetaPlusNormal-Roman"/>
                </a:rPr>
                <a:t> </a:t>
              </a:r>
            </a:p>
          </p:txBody>
        </p:sp>
        <p:sp>
          <p:nvSpPr>
            <p:cNvPr id="275" name="Oval 274"/>
            <p:cNvSpPr/>
            <p:nvPr/>
          </p:nvSpPr>
          <p:spPr bwMode="auto">
            <a:xfrm>
              <a:off x="3522825" y="3858949"/>
              <a:ext cx="57156" cy="5555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prstClr val="white"/>
                  </a:solidFill>
                  <a:latin typeface="MetaPlusNormal-Roman"/>
                </a:rPr>
                <a:t> </a:t>
              </a:r>
            </a:p>
          </p:txBody>
        </p:sp>
        <p:sp>
          <p:nvSpPr>
            <p:cNvPr id="276" name="Oval 275"/>
            <p:cNvSpPr/>
            <p:nvPr/>
          </p:nvSpPr>
          <p:spPr bwMode="auto">
            <a:xfrm>
              <a:off x="3511711" y="3817682"/>
              <a:ext cx="57156" cy="5555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prstClr val="white"/>
                  </a:solidFill>
                  <a:latin typeface="MetaPlusNormal-Roman"/>
                </a:rPr>
                <a:t> </a:t>
              </a:r>
            </a:p>
          </p:txBody>
        </p:sp>
        <p:sp>
          <p:nvSpPr>
            <p:cNvPr id="277" name="Oval 276"/>
            <p:cNvSpPr/>
            <p:nvPr/>
          </p:nvSpPr>
          <p:spPr bwMode="auto">
            <a:xfrm>
              <a:off x="2900461" y="3282795"/>
              <a:ext cx="57156" cy="5555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prstClr val="white"/>
                  </a:solidFill>
                  <a:latin typeface="MetaPlusNormal-Roman"/>
                </a:rPr>
                <a:t> </a:t>
              </a:r>
            </a:p>
          </p:txBody>
        </p:sp>
        <p:sp>
          <p:nvSpPr>
            <p:cNvPr id="278" name="Oval 277"/>
            <p:cNvSpPr/>
            <p:nvPr/>
          </p:nvSpPr>
          <p:spPr bwMode="auto">
            <a:xfrm>
              <a:off x="2882996" y="3060587"/>
              <a:ext cx="57156" cy="5555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prstClr val="white"/>
                  </a:solidFill>
                  <a:latin typeface="MetaPlusNormal-Roman"/>
                </a:rPr>
                <a:t> </a:t>
              </a:r>
            </a:p>
          </p:txBody>
        </p:sp>
        <p:sp>
          <p:nvSpPr>
            <p:cNvPr id="279" name="Oval 278"/>
            <p:cNvSpPr/>
            <p:nvPr/>
          </p:nvSpPr>
          <p:spPr bwMode="auto">
            <a:xfrm>
              <a:off x="2778210" y="2790763"/>
              <a:ext cx="57156" cy="5555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prstClr val="white"/>
                  </a:solidFill>
                  <a:latin typeface="MetaPlusNormal-Roman"/>
                </a:rPr>
                <a:t> </a:t>
              </a:r>
            </a:p>
          </p:txBody>
        </p:sp>
      </p:grpSp>
      <p:sp>
        <p:nvSpPr>
          <p:cNvPr id="288" name="Oval 287"/>
          <p:cNvSpPr/>
          <p:nvPr/>
        </p:nvSpPr>
        <p:spPr bwMode="auto">
          <a:xfrm>
            <a:off x="2098675" y="4870450"/>
            <a:ext cx="55563" cy="55563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 dirty="0">
              <a:solidFill>
                <a:prstClr val="white"/>
              </a:solidFill>
              <a:latin typeface="MetaPlusNormal-Roman"/>
            </a:endParaRPr>
          </a:p>
        </p:txBody>
      </p:sp>
      <p:sp>
        <p:nvSpPr>
          <p:cNvPr id="289" name="Isosceles Triangle 288"/>
          <p:cNvSpPr/>
          <p:nvPr/>
        </p:nvSpPr>
        <p:spPr bwMode="auto">
          <a:xfrm>
            <a:off x="2098675" y="4686300"/>
            <a:ext cx="55563" cy="55563"/>
          </a:xfrm>
          <a:prstGeom prst="triangle">
            <a:avLst/>
          </a:prstGeom>
          <a:noFill/>
          <a:ln>
            <a:solidFill>
              <a:srgbClr val="8064A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900" dirty="0">
              <a:solidFill>
                <a:prstClr val="white"/>
              </a:solidFill>
              <a:latin typeface="MetaPlusNormal-Roman"/>
            </a:endParaRPr>
          </a:p>
        </p:txBody>
      </p:sp>
      <p:sp>
        <p:nvSpPr>
          <p:cNvPr id="127" name="Text Box 4"/>
          <p:cNvSpPr txBox="1">
            <a:spLocks noChangeArrowheads="1"/>
          </p:cNvSpPr>
          <p:nvPr/>
        </p:nvSpPr>
        <p:spPr bwMode="auto">
          <a:xfrm>
            <a:off x="160338" y="195263"/>
            <a:ext cx="8016938" cy="36933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b="1" dirty="0" err="1">
                <a:solidFill>
                  <a:schemeClr val="folHlink"/>
                </a:solidFill>
                <a:latin typeface="Comic Sans MS" pitchFamily="66" charset="0"/>
              </a:rPr>
              <a:t>No</a:t>
            </a:r>
            <a:r>
              <a:rPr lang="de-DE" b="1" dirty="0">
                <a:solidFill>
                  <a:schemeClr val="folHlink"/>
                </a:solidFill>
                <a:latin typeface="Comic Sans MS" pitchFamily="66" charset="0"/>
              </a:rPr>
              <a:t>. 3: best platinum combination (</a:t>
            </a:r>
            <a:r>
              <a:rPr lang="de-DE" b="1" dirty="0" smtClean="0">
                <a:solidFill>
                  <a:schemeClr val="folHlink"/>
                </a:solidFill>
                <a:latin typeface="Comic Sans MS" pitchFamily="66" charset="0"/>
              </a:rPr>
              <a:t>Carbo-PLD) </a:t>
            </a:r>
            <a:r>
              <a:rPr lang="de-DE" b="1" dirty="0">
                <a:solidFill>
                  <a:schemeClr val="folHlink"/>
                </a:solidFill>
                <a:latin typeface="Comic Sans MS" pitchFamily="66" charset="0"/>
              </a:rPr>
              <a:t>followed by Olaparib ?</a:t>
            </a:r>
          </a:p>
        </p:txBody>
      </p:sp>
      <p:sp>
        <p:nvSpPr>
          <p:cNvPr id="128" name="Rectangle 4"/>
          <p:cNvSpPr>
            <a:spLocks noChangeArrowheads="1"/>
          </p:cNvSpPr>
          <p:nvPr/>
        </p:nvSpPr>
        <p:spPr bwMode="auto">
          <a:xfrm>
            <a:off x="3850618" y="6431647"/>
            <a:ext cx="5170488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200" dirty="0" err="1">
                <a:ea typeface="MS PGothic" pitchFamily="34" charset="-128"/>
              </a:rPr>
              <a:t>Ledermann</a:t>
            </a:r>
            <a:r>
              <a:rPr lang="en-US" sz="1200" dirty="0">
                <a:ea typeface="MS PGothic" pitchFamily="34" charset="-128"/>
              </a:rPr>
              <a:t> </a:t>
            </a:r>
            <a:r>
              <a:rPr lang="en-US" sz="1200" dirty="0" smtClean="0">
                <a:ea typeface="MS PGothic" pitchFamily="34" charset="-128"/>
              </a:rPr>
              <a:t>J, </a:t>
            </a:r>
            <a:r>
              <a:rPr lang="en-US" sz="1200" i="1" dirty="0" smtClean="0">
                <a:ea typeface="MS PGothic" pitchFamily="34" charset="-128"/>
              </a:rPr>
              <a:t>et </a:t>
            </a:r>
            <a:r>
              <a:rPr lang="en-US" sz="1200" i="1" dirty="0">
                <a:ea typeface="MS PGothic" pitchFamily="34" charset="-128"/>
              </a:rPr>
              <a:t>al. Lancet </a:t>
            </a:r>
            <a:r>
              <a:rPr lang="en-US" sz="1200" i="1" dirty="0" err="1">
                <a:ea typeface="MS PGothic" pitchFamily="34" charset="-128"/>
              </a:rPr>
              <a:t>Oncol</a:t>
            </a:r>
            <a:r>
              <a:rPr lang="en-US" sz="1200" i="1" dirty="0">
                <a:ea typeface="MS PGothic" pitchFamily="34" charset="-128"/>
              </a:rPr>
              <a:t>. </a:t>
            </a:r>
            <a:r>
              <a:rPr lang="en-US" sz="1200" dirty="0">
                <a:ea typeface="MS PGothic" pitchFamily="34" charset="-128"/>
              </a:rPr>
              <a:t>2014;15(8):</a:t>
            </a:r>
            <a:r>
              <a:rPr lang="en-US" sz="1200" dirty="0" smtClean="0">
                <a:ea typeface="MS PGothic" pitchFamily="34" charset="-128"/>
              </a:rPr>
              <a:t>852–861.</a:t>
            </a:r>
            <a:endParaRPr lang="en-US" sz="1200" dirty="0">
              <a:ea typeface="MS PGothic" pitchFamily="34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Diagramm 173"/>
          <p:cNvGraphicFramePr/>
          <p:nvPr>
            <p:extLst>
              <p:ext uri="{D42A27DB-BD31-4B8C-83A1-F6EECF244321}">
                <p14:modId xmlns:p14="http://schemas.microsoft.com/office/powerpoint/2010/main" val="1607927477"/>
              </p:ext>
            </p:extLst>
          </p:nvPr>
        </p:nvGraphicFramePr>
        <p:xfrm>
          <a:off x="152399" y="17927"/>
          <a:ext cx="5710511" cy="6723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224" name="Gerade Verbindung 223"/>
          <p:cNvCxnSpPr/>
          <p:nvPr/>
        </p:nvCxnSpPr>
        <p:spPr>
          <a:xfrm>
            <a:off x="4070350" y="2840723"/>
            <a:ext cx="0" cy="19685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http://images.fotocommunity.de/bilder/bielefeld/der-denker-cf715b5e-bc83-4080-993d-7a4d378b8e21.jpg"/>
          <p:cNvPicPr>
            <a:picLocks noChangeAspect="1" noChangeArrowheads="1"/>
          </p:cNvPicPr>
          <p:nvPr/>
        </p:nvPicPr>
        <p:blipFill>
          <a:blip r:embed="rId8" cstate="print"/>
          <a:srcRect l="9016"/>
          <a:stretch>
            <a:fillRect/>
          </a:stretch>
        </p:blipFill>
        <p:spPr bwMode="auto">
          <a:xfrm>
            <a:off x="6015038" y="1201738"/>
            <a:ext cx="3021012" cy="4983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963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el 1"/>
          <p:cNvSpPr>
            <a:spLocks noGrp="1"/>
          </p:cNvSpPr>
          <p:nvPr>
            <p:ph type="title" idx="4294967295"/>
          </p:nvPr>
        </p:nvSpPr>
        <p:spPr>
          <a:xfrm>
            <a:off x="411163" y="258770"/>
            <a:ext cx="8482012" cy="1127125"/>
          </a:xfrm>
        </p:spPr>
        <p:txBody>
          <a:bodyPr/>
          <a:lstStyle/>
          <a:p>
            <a:pPr algn="l" eaLnBrk="1" hangingPunct="1">
              <a:defRPr/>
            </a:pPr>
            <a:r>
              <a:rPr lang="de-DE" sz="3600" dirty="0" smtClean="0"/>
              <a:t>What would you recommend?</a:t>
            </a:r>
            <a:endParaRPr lang="de-DE" sz="3200" dirty="0" smtClean="0"/>
          </a:p>
        </p:txBody>
      </p:sp>
      <p:sp>
        <p:nvSpPr>
          <p:cNvPr id="65538" name="Inhaltsplatzhalt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marL="609600" indent="-609600" eaLnBrk="1" hangingPunct="1">
              <a:buFontTx/>
              <a:buAutoNum type="arabicPeriod"/>
            </a:pPr>
            <a:endParaRPr lang="de-DE" sz="2800" dirty="0" smtClean="0"/>
          </a:p>
          <a:p>
            <a:pPr marL="609600" indent="-609600" eaLnBrk="1" hangingPunct="1">
              <a:buFontTx/>
              <a:buAutoNum type="arabicPeriod"/>
            </a:pPr>
            <a:r>
              <a:rPr lang="de-DE" sz="2800" dirty="0" smtClean="0"/>
              <a:t>Re-operation aiming at complete surgical debulking, followed by chemotherapy</a:t>
            </a:r>
          </a:p>
          <a:p>
            <a:pPr marL="609600" indent="-609600" eaLnBrk="1" hangingPunct="1">
              <a:buFontTx/>
              <a:buAutoNum type="arabicPeriod"/>
            </a:pPr>
            <a:endParaRPr lang="de-DE" sz="2800" dirty="0" smtClean="0"/>
          </a:p>
          <a:p>
            <a:pPr marL="609600" indent="-609600" eaLnBrk="1" hangingPunct="1">
              <a:buFontTx/>
              <a:buAutoNum type="arabicPeriod"/>
            </a:pPr>
            <a:r>
              <a:rPr lang="de-DE" sz="2800" dirty="0" smtClean="0"/>
              <a:t>Start with systemic therapy</a:t>
            </a:r>
          </a:p>
          <a:p>
            <a:pPr marL="609600" indent="-609600" eaLnBrk="1" hangingPunct="1">
              <a:buFontTx/>
              <a:buAutoNum type="arabicPeriod"/>
            </a:pPr>
            <a:endParaRPr lang="de-DE" sz="28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el 1"/>
          <p:cNvSpPr>
            <a:spLocks noGrp="1"/>
          </p:cNvSpPr>
          <p:nvPr>
            <p:ph type="title" idx="4294967295"/>
          </p:nvPr>
        </p:nvSpPr>
        <p:spPr>
          <a:xfrm>
            <a:off x="411163" y="258770"/>
            <a:ext cx="8482012" cy="1127125"/>
          </a:xfrm>
        </p:spPr>
        <p:txBody>
          <a:bodyPr/>
          <a:lstStyle/>
          <a:p>
            <a:pPr algn="l" eaLnBrk="1" hangingPunct="1">
              <a:defRPr/>
            </a:pPr>
            <a:r>
              <a:rPr lang="de-DE" sz="3600" dirty="0" smtClean="0"/>
              <a:t>What would you recommend?</a:t>
            </a:r>
            <a:endParaRPr lang="de-DE" sz="3200" dirty="0" smtClean="0"/>
          </a:p>
        </p:txBody>
      </p:sp>
      <p:sp>
        <p:nvSpPr>
          <p:cNvPr id="65538" name="Inhaltsplatzhalt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marL="609600" indent="-609600" eaLnBrk="1" hangingPunct="1">
              <a:buFontTx/>
              <a:buAutoNum type="arabicPeriod"/>
            </a:pPr>
            <a:endParaRPr lang="de-DE" sz="2800" dirty="0" smtClean="0"/>
          </a:p>
          <a:p>
            <a:pPr marL="609600" indent="-609600" eaLnBrk="1" hangingPunct="1">
              <a:buFontTx/>
              <a:buAutoNum type="arabicPeriod"/>
            </a:pPr>
            <a:r>
              <a:rPr lang="de-DE" sz="2800" dirty="0" smtClean="0"/>
              <a:t>Re-operation aiming at complete surgical debulking, followed by chemotherapy</a:t>
            </a:r>
          </a:p>
          <a:p>
            <a:pPr marL="609600" indent="-609600" eaLnBrk="1" hangingPunct="1">
              <a:buFontTx/>
              <a:buAutoNum type="arabicPeriod"/>
            </a:pPr>
            <a:endParaRPr lang="de-DE" sz="2800" dirty="0" smtClean="0"/>
          </a:p>
          <a:p>
            <a:pPr marL="609600" indent="-609600" eaLnBrk="1" hangingPunct="1">
              <a:buFontTx/>
              <a:buAutoNum type="arabicPeriod"/>
            </a:pPr>
            <a:r>
              <a:rPr lang="de-DE" sz="2800" dirty="0" smtClean="0"/>
              <a:t>Start with systemic therapy</a:t>
            </a:r>
          </a:p>
          <a:p>
            <a:pPr marL="609600" indent="-609600" eaLnBrk="1" hangingPunct="1">
              <a:buFontTx/>
              <a:buAutoNum type="arabicPeriod"/>
            </a:pPr>
            <a:endParaRPr lang="de-DE" sz="28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1469985" y="3264061"/>
            <a:ext cx="676656" cy="36576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69985" y="4365585"/>
            <a:ext cx="3904488" cy="36576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146641" y="3264061"/>
            <a:ext cx="1163718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14.7%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374473" y="4365766"/>
            <a:ext cx="1163718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85.3%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656856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Image not available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63323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Picture 7" descr="tee-buzz-yes-we-can-do-it-99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8288" y="1408113"/>
            <a:ext cx="1860550" cy="233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6" name="Inhaltsplatzhalter 2"/>
          <p:cNvSpPr>
            <a:spLocks noGrp="1"/>
          </p:cNvSpPr>
          <p:nvPr>
            <p:ph idx="4294967295"/>
          </p:nvPr>
        </p:nvSpPr>
        <p:spPr bwMode="auto">
          <a:xfrm>
            <a:off x="179388" y="188913"/>
            <a:ext cx="8718550" cy="10366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609600" indent="-436563">
              <a:buFont typeface="Arial" charset="0"/>
              <a:buNone/>
            </a:pPr>
            <a:r>
              <a:rPr lang="de-DE" sz="2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1. 	Re-operation aiming at complete surgical debulking (eventually followed by chemotherapy)</a:t>
            </a:r>
          </a:p>
        </p:txBody>
      </p:sp>
      <p:pic>
        <p:nvPicPr>
          <p:cNvPr id="67587" name="Picture 4" descr="http://www.workboard.com/images/social/mmm-jobs.png"/>
          <p:cNvPicPr>
            <a:picLocks noChangeAspect="1" noChangeArrowheads="1"/>
          </p:cNvPicPr>
          <p:nvPr/>
        </p:nvPicPr>
        <p:blipFill>
          <a:blip r:embed="rId3" cstate="print"/>
          <a:srcRect b="15533"/>
          <a:stretch>
            <a:fillRect/>
          </a:stretch>
        </p:blipFill>
        <p:spPr bwMode="auto">
          <a:xfrm>
            <a:off x="5299075" y="1544638"/>
            <a:ext cx="3598863" cy="205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8" name="Textfeld 7"/>
          <p:cNvSpPr txBox="1">
            <a:spLocks noChangeArrowheads="1"/>
          </p:cNvSpPr>
          <p:nvPr/>
        </p:nvSpPr>
        <p:spPr bwMode="auto">
          <a:xfrm>
            <a:off x="2149144" y="1582738"/>
            <a:ext cx="2826415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de-DE" dirty="0" smtClean="0"/>
              <a:t>..but </a:t>
            </a:r>
            <a:r>
              <a:rPr lang="de-DE" dirty="0" err="1"/>
              <a:t>would</a:t>
            </a:r>
            <a:r>
              <a:rPr lang="de-DE" dirty="0"/>
              <a:t> not </a:t>
            </a:r>
            <a:r>
              <a:rPr lang="de-DE" dirty="0" err="1"/>
              <a:t>suggest</a:t>
            </a:r>
            <a:r>
              <a:rPr lang="de-DE" dirty="0"/>
              <a:t> </a:t>
            </a:r>
            <a:endParaRPr lang="de-DE" dirty="0" smtClean="0"/>
          </a:p>
          <a:p>
            <a:pPr algn="ctr"/>
            <a:r>
              <a:rPr lang="de-DE" dirty="0" err="1" smtClean="0"/>
              <a:t>to</a:t>
            </a:r>
            <a:r>
              <a:rPr lang="de-DE" dirty="0" smtClean="0"/>
              <a:t> do so,</a:t>
            </a:r>
            <a:endParaRPr lang="de-DE" dirty="0"/>
          </a:p>
          <a:p>
            <a:pPr algn="ctr">
              <a:lnSpc>
                <a:spcPct val="300000"/>
              </a:lnSpc>
            </a:pPr>
            <a:r>
              <a:rPr lang="de-DE" dirty="0" smtClean="0"/>
              <a:t>Why?</a:t>
            </a:r>
          </a:p>
          <a:p>
            <a:pPr algn="ctr">
              <a:lnSpc>
                <a:spcPct val="300000"/>
              </a:lnSpc>
            </a:pPr>
            <a:r>
              <a:rPr lang="de-DE" b="1" dirty="0" smtClean="0"/>
              <a:t>Reasons </a:t>
            </a:r>
            <a:r>
              <a:rPr lang="de-DE" b="1" dirty="0"/>
              <a:t>not to operate:</a:t>
            </a:r>
          </a:p>
        </p:txBody>
      </p:sp>
      <p:sp>
        <p:nvSpPr>
          <p:cNvPr id="67589" name="Textfeld 8"/>
          <p:cNvSpPr txBox="1">
            <a:spLocks noChangeArrowheads="1"/>
          </p:cNvSpPr>
          <p:nvPr/>
        </p:nvSpPr>
        <p:spPr bwMode="auto">
          <a:xfrm>
            <a:off x="216297" y="4057589"/>
            <a:ext cx="8849538" cy="258532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de-DE" dirty="0" smtClean="0"/>
              <a:t>Initially incomplete resection due to peritoneal carcinomatosis</a:t>
            </a:r>
          </a:p>
          <a:p>
            <a:pPr marL="342900" indent="-342900">
              <a:lnSpc>
                <a:spcPct val="150000"/>
              </a:lnSpc>
            </a:pPr>
            <a:r>
              <a:rPr lang="de-DE" dirty="0" smtClean="0"/>
              <a:t>	-&gt; Now, again signs for peritoneal carcinomatosis (ascites) reducing the </a:t>
            </a:r>
          </a:p>
          <a:p>
            <a:pPr marL="342900" indent="-342900">
              <a:lnSpc>
                <a:spcPct val="150000"/>
              </a:lnSpc>
            </a:pPr>
            <a:r>
              <a:rPr lang="de-DE" dirty="0" smtClean="0"/>
              <a:t>	     probability of complete resection (and incomplete op without benefit)</a:t>
            </a:r>
          </a:p>
          <a:p>
            <a:pPr marL="342900" indent="-342900">
              <a:lnSpc>
                <a:spcPct val="150000"/>
              </a:lnSpc>
            </a:pPr>
            <a:r>
              <a:rPr lang="de-DE" dirty="0" smtClean="0"/>
              <a:t>2.	Extraperitoneal spread (pleural effusion and mediastinal lymphnodes, and more?)</a:t>
            </a:r>
          </a:p>
          <a:p>
            <a:pPr marL="342900" indent="-342900">
              <a:lnSpc>
                <a:spcPct val="150000"/>
              </a:lnSpc>
              <a:buFontTx/>
              <a:buAutoNum type="arabicPeriod" startAt="3"/>
            </a:pPr>
            <a:r>
              <a:rPr lang="de-DE" dirty="0" smtClean="0"/>
              <a:t>Symptoms rather associated with effusions than with resectable tumor</a:t>
            </a:r>
          </a:p>
          <a:p>
            <a:pPr marL="342900" indent="-342900">
              <a:lnSpc>
                <a:spcPct val="150000"/>
              </a:lnSpc>
            </a:pPr>
            <a:r>
              <a:rPr lang="de-DE" dirty="0" smtClean="0"/>
              <a:t>	-&gt; early start of systemic treatment </a:t>
            </a:r>
            <a:r>
              <a:rPr lang="de-DE" dirty="0" err="1" smtClean="0"/>
              <a:t>preferable</a:t>
            </a:r>
            <a:r>
              <a:rPr lang="de-DE" dirty="0" smtClean="0"/>
              <a:t>?	</a:t>
            </a:r>
            <a:endParaRPr lang="de-DE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Line 5"/>
          <p:cNvSpPr>
            <a:spLocks noChangeShapeType="1"/>
          </p:cNvSpPr>
          <p:nvPr/>
        </p:nvSpPr>
        <p:spPr bwMode="auto">
          <a:xfrm flipV="1">
            <a:off x="2914650" y="1700213"/>
            <a:ext cx="762000" cy="838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68610" name="Line 6"/>
          <p:cNvSpPr>
            <a:spLocks noChangeShapeType="1"/>
          </p:cNvSpPr>
          <p:nvPr/>
        </p:nvSpPr>
        <p:spPr bwMode="auto">
          <a:xfrm>
            <a:off x="2987675" y="3141663"/>
            <a:ext cx="504825" cy="431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68611" name="Rectangle 8"/>
          <p:cNvSpPr>
            <a:spLocks noChangeArrowheads="1"/>
          </p:cNvSpPr>
          <p:nvPr/>
        </p:nvSpPr>
        <p:spPr bwMode="auto">
          <a:xfrm>
            <a:off x="3778250" y="1052513"/>
            <a:ext cx="1498600" cy="1441450"/>
          </a:xfrm>
          <a:prstGeom prst="rect">
            <a:avLst/>
          </a:prstGeom>
          <a:solidFill>
            <a:schemeClr val="tx1"/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en-US" sz="1600" b="1">
                <a:solidFill>
                  <a:schemeClr val="bg1"/>
                </a:solidFill>
              </a:rPr>
              <a:t>Cytoreductive</a:t>
            </a:r>
          </a:p>
          <a:p>
            <a:pPr eaLnBrk="0" hangingPunct="0"/>
            <a:r>
              <a:rPr lang="en-US" sz="1600" b="1">
                <a:solidFill>
                  <a:schemeClr val="bg1"/>
                </a:solidFill>
              </a:rPr>
              <a:t>Surgery</a:t>
            </a:r>
            <a:r>
              <a:rPr lang="en-US" sz="1600">
                <a:solidFill>
                  <a:schemeClr val="bg1"/>
                </a:solidFill>
              </a:rPr>
              <a:t> with</a:t>
            </a:r>
          </a:p>
          <a:p>
            <a:pPr eaLnBrk="0" hangingPunct="0"/>
            <a:r>
              <a:rPr lang="en-US" sz="1600">
                <a:solidFill>
                  <a:schemeClr val="bg1"/>
                </a:solidFill>
              </a:rPr>
              <a:t>max. effort for</a:t>
            </a:r>
          </a:p>
          <a:p>
            <a:pPr eaLnBrk="0" hangingPunct="0"/>
            <a:r>
              <a:rPr lang="en-US" sz="1600">
                <a:solidFill>
                  <a:schemeClr val="bg1"/>
                </a:solidFill>
              </a:rPr>
              <a:t>complete </a:t>
            </a:r>
          </a:p>
          <a:p>
            <a:pPr eaLnBrk="0" hangingPunct="0"/>
            <a:r>
              <a:rPr lang="en-US" sz="1600">
                <a:solidFill>
                  <a:schemeClr val="bg1"/>
                </a:solidFill>
              </a:rPr>
              <a:t>resection</a:t>
            </a:r>
          </a:p>
        </p:txBody>
      </p:sp>
      <p:sp>
        <p:nvSpPr>
          <p:cNvPr id="68612" name="Text Box 12"/>
          <p:cNvSpPr txBox="1">
            <a:spLocks noChangeArrowheads="1"/>
          </p:cNvSpPr>
          <p:nvPr/>
        </p:nvSpPr>
        <p:spPr bwMode="auto">
          <a:xfrm>
            <a:off x="250825" y="1052513"/>
            <a:ext cx="2592388" cy="4160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40000"/>
              </a:lnSpc>
              <a:spcBef>
                <a:spcPct val="50000"/>
              </a:spcBef>
              <a:buClr>
                <a:srgbClr val="FF0000"/>
              </a:buClr>
              <a:buFontTx/>
              <a:buChar char="•"/>
            </a:pPr>
            <a:r>
              <a:rPr lang="en-US" sz="1500" b="1" dirty="0"/>
              <a:t> Recurrent invasive</a:t>
            </a:r>
          </a:p>
          <a:p>
            <a:pPr eaLnBrk="0" hangingPunct="0">
              <a:lnSpc>
                <a:spcPct val="40000"/>
              </a:lnSpc>
              <a:spcBef>
                <a:spcPct val="50000"/>
              </a:spcBef>
              <a:buClr>
                <a:srgbClr val="FF0000"/>
              </a:buClr>
            </a:pPr>
            <a:r>
              <a:rPr lang="en-US" sz="1500" b="1" dirty="0"/>
              <a:t>  </a:t>
            </a:r>
            <a:r>
              <a:rPr lang="en-US" sz="1500" b="1" dirty="0" smtClean="0"/>
              <a:t>ovarian, tubal, or</a:t>
            </a:r>
          </a:p>
          <a:p>
            <a:pPr eaLnBrk="0" hangingPunct="0">
              <a:lnSpc>
                <a:spcPct val="40000"/>
              </a:lnSpc>
              <a:spcBef>
                <a:spcPct val="50000"/>
              </a:spcBef>
              <a:buClr>
                <a:srgbClr val="FF0000"/>
              </a:buClr>
            </a:pPr>
            <a:r>
              <a:rPr lang="en-US" sz="1500" b="1" dirty="0" smtClean="0"/>
              <a:t>  peritoneal cancer</a:t>
            </a:r>
          </a:p>
          <a:p>
            <a:pPr eaLnBrk="0" hangingPunct="0">
              <a:lnSpc>
                <a:spcPct val="90000"/>
              </a:lnSpc>
              <a:spcBef>
                <a:spcPct val="50000"/>
              </a:spcBef>
              <a:buClr>
                <a:srgbClr val="FF0000"/>
              </a:buClr>
            </a:pPr>
            <a:endParaRPr lang="en-US" sz="1500" b="1" baseline="-25000" dirty="0"/>
          </a:p>
          <a:p>
            <a:pPr eaLnBrk="0" hangingPunct="0">
              <a:lnSpc>
                <a:spcPct val="40000"/>
              </a:lnSpc>
              <a:spcBef>
                <a:spcPct val="50000"/>
              </a:spcBef>
              <a:buClr>
                <a:srgbClr val="FF0000"/>
              </a:buClr>
              <a:buFontTx/>
              <a:buChar char="•"/>
            </a:pPr>
            <a:r>
              <a:rPr lang="en-US" sz="1500" b="1" dirty="0">
                <a:sym typeface="Symbol" pitchFamily="18" charset="2"/>
              </a:rPr>
              <a:t> </a:t>
            </a:r>
            <a:r>
              <a:rPr lang="en-US" sz="1500" b="1" dirty="0" smtClean="0">
                <a:sym typeface="Symbol" pitchFamily="18" charset="2"/>
              </a:rPr>
              <a:t>Patient </a:t>
            </a:r>
            <a:r>
              <a:rPr lang="en-US" sz="1500" b="1" dirty="0">
                <a:sym typeface="Symbol" pitchFamily="18" charset="2"/>
              </a:rPr>
              <a:t>fit for extended</a:t>
            </a:r>
          </a:p>
          <a:p>
            <a:pPr eaLnBrk="0" hangingPunct="0">
              <a:lnSpc>
                <a:spcPct val="40000"/>
              </a:lnSpc>
              <a:spcBef>
                <a:spcPct val="50000"/>
              </a:spcBef>
              <a:buClr>
                <a:srgbClr val="FF0000"/>
              </a:buClr>
            </a:pPr>
            <a:r>
              <a:rPr lang="en-US" sz="1500" b="1" dirty="0">
                <a:sym typeface="Symbol" pitchFamily="18" charset="2"/>
              </a:rPr>
              <a:t>  abdominal surgery</a:t>
            </a:r>
          </a:p>
          <a:p>
            <a:pPr eaLnBrk="0" hangingPunct="0">
              <a:lnSpc>
                <a:spcPct val="40000"/>
              </a:lnSpc>
              <a:spcBef>
                <a:spcPct val="50000"/>
              </a:spcBef>
              <a:buClr>
                <a:srgbClr val="FF0000"/>
              </a:buClr>
            </a:pPr>
            <a:r>
              <a:rPr lang="en-US" sz="1500" b="1" dirty="0">
                <a:sym typeface="Symbol" pitchFamily="18" charset="2"/>
              </a:rPr>
              <a:t>  and for platinum-</a:t>
            </a:r>
          </a:p>
          <a:p>
            <a:pPr eaLnBrk="0" hangingPunct="0">
              <a:lnSpc>
                <a:spcPct val="40000"/>
              </a:lnSpc>
              <a:spcBef>
                <a:spcPct val="50000"/>
              </a:spcBef>
              <a:buClr>
                <a:srgbClr val="FF0000"/>
              </a:buClr>
            </a:pPr>
            <a:r>
              <a:rPr lang="en-US" sz="1500" b="1" dirty="0">
                <a:sym typeface="Symbol" pitchFamily="18" charset="2"/>
              </a:rPr>
              <a:t>  based combination</a:t>
            </a:r>
          </a:p>
          <a:p>
            <a:pPr eaLnBrk="0" hangingPunct="0">
              <a:lnSpc>
                <a:spcPct val="40000"/>
              </a:lnSpc>
              <a:spcBef>
                <a:spcPct val="50000"/>
              </a:spcBef>
              <a:buClr>
                <a:srgbClr val="FF0000"/>
              </a:buClr>
            </a:pPr>
            <a:endParaRPr lang="en-US" sz="1500" b="1" dirty="0">
              <a:sym typeface="Symbol" pitchFamily="18" charset="2"/>
            </a:endParaRPr>
          </a:p>
          <a:p>
            <a:pPr eaLnBrk="0" hangingPunct="0">
              <a:lnSpc>
                <a:spcPct val="40000"/>
              </a:lnSpc>
              <a:spcBef>
                <a:spcPct val="50000"/>
              </a:spcBef>
              <a:buClr>
                <a:srgbClr val="FF0000"/>
              </a:buClr>
              <a:buFontTx/>
              <a:buChar char="•"/>
            </a:pPr>
            <a:r>
              <a:rPr lang="en-US" sz="1500" b="1" dirty="0">
                <a:sym typeface="Symbol" pitchFamily="18" charset="2"/>
              </a:rPr>
              <a:t> 1 prior </a:t>
            </a:r>
            <a:r>
              <a:rPr lang="en-US" sz="1500" b="1" dirty="0" err="1">
                <a:sym typeface="Symbol" pitchFamily="18" charset="2"/>
              </a:rPr>
              <a:t>chemothx</a:t>
            </a:r>
            <a:endParaRPr lang="en-US" sz="1500" b="1" dirty="0">
              <a:sym typeface="Symbol" pitchFamily="18" charset="2"/>
            </a:endParaRPr>
          </a:p>
          <a:p>
            <a:pPr eaLnBrk="0" hangingPunct="0">
              <a:lnSpc>
                <a:spcPct val="40000"/>
              </a:lnSpc>
              <a:spcBef>
                <a:spcPct val="50000"/>
              </a:spcBef>
              <a:buClr>
                <a:srgbClr val="FF0000"/>
              </a:buClr>
            </a:pPr>
            <a:r>
              <a:rPr lang="en-US" sz="1500" b="1" dirty="0">
                <a:sym typeface="Symbol" pitchFamily="18" charset="2"/>
              </a:rPr>
              <a:t>  until </a:t>
            </a:r>
            <a:r>
              <a:rPr lang="en-US" sz="1500" b="1" dirty="0" smtClean="0">
                <a:sym typeface="Symbol" pitchFamily="18" charset="2"/>
              </a:rPr>
              <a:t>&gt;6 </a:t>
            </a:r>
            <a:r>
              <a:rPr lang="en-US" sz="1500" b="1" dirty="0">
                <a:sym typeface="Symbol" pitchFamily="18" charset="2"/>
              </a:rPr>
              <a:t>months; </a:t>
            </a:r>
          </a:p>
          <a:p>
            <a:pPr eaLnBrk="0" hangingPunct="0">
              <a:lnSpc>
                <a:spcPct val="40000"/>
              </a:lnSpc>
              <a:spcBef>
                <a:spcPct val="50000"/>
              </a:spcBef>
              <a:buClr>
                <a:srgbClr val="FF0000"/>
              </a:buClr>
            </a:pPr>
            <a:r>
              <a:rPr lang="en-US" sz="1500" b="1" dirty="0">
                <a:sym typeface="Symbol" pitchFamily="18" charset="2"/>
              </a:rPr>
              <a:t>  max. 1 prior non-</a:t>
            </a:r>
          </a:p>
          <a:p>
            <a:pPr eaLnBrk="0" hangingPunct="0">
              <a:lnSpc>
                <a:spcPct val="40000"/>
              </a:lnSpc>
              <a:spcBef>
                <a:spcPct val="50000"/>
              </a:spcBef>
              <a:buClr>
                <a:srgbClr val="FF0000"/>
              </a:buClr>
            </a:pPr>
            <a:r>
              <a:rPr lang="en-US" sz="1500" b="1" dirty="0">
                <a:sym typeface="Symbol" pitchFamily="18" charset="2"/>
              </a:rPr>
              <a:t>  chemo maintenance</a:t>
            </a:r>
          </a:p>
          <a:p>
            <a:pPr eaLnBrk="0" hangingPunct="0">
              <a:lnSpc>
                <a:spcPct val="40000"/>
              </a:lnSpc>
              <a:spcBef>
                <a:spcPct val="50000"/>
              </a:spcBef>
              <a:buClr>
                <a:srgbClr val="FF0000"/>
              </a:buClr>
            </a:pPr>
            <a:r>
              <a:rPr lang="en-US" sz="1500" b="1" dirty="0">
                <a:sym typeface="Symbol" pitchFamily="18" charset="2"/>
              </a:rPr>
              <a:t>  therapy until </a:t>
            </a:r>
            <a:r>
              <a:rPr lang="en-US" sz="1500" b="1" dirty="0" smtClean="0">
                <a:sym typeface="Symbol" pitchFamily="18" charset="2"/>
              </a:rPr>
              <a:t>&gt;4 </a:t>
            </a:r>
            <a:r>
              <a:rPr lang="en-US" sz="1500" b="1" dirty="0" err="1">
                <a:sym typeface="Symbol" pitchFamily="18" charset="2"/>
              </a:rPr>
              <a:t>wks</a:t>
            </a:r>
            <a:r>
              <a:rPr lang="en-US" sz="1500" b="1" dirty="0">
                <a:sym typeface="Symbol" pitchFamily="18" charset="2"/>
              </a:rPr>
              <a:t>;</a:t>
            </a:r>
          </a:p>
          <a:p>
            <a:pPr eaLnBrk="0" hangingPunct="0">
              <a:lnSpc>
                <a:spcPct val="40000"/>
              </a:lnSpc>
              <a:spcBef>
                <a:spcPct val="50000"/>
              </a:spcBef>
              <a:buClr>
                <a:srgbClr val="FF0000"/>
              </a:buClr>
            </a:pPr>
            <a:r>
              <a:rPr lang="en-US" sz="1500" b="1" dirty="0">
                <a:sym typeface="Symbol" pitchFamily="18" charset="2"/>
              </a:rPr>
              <a:t>  no prior abdominal or </a:t>
            </a:r>
          </a:p>
          <a:p>
            <a:pPr eaLnBrk="0" hangingPunct="0">
              <a:lnSpc>
                <a:spcPct val="40000"/>
              </a:lnSpc>
              <a:spcBef>
                <a:spcPct val="50000"/>
              </a:spcBef>
              <a:buClr>
                <a:srgbClr val="FF0000"/>
              </a:buClr>
            </a:pPr>
            <a:r>
              <a:rPr lang="en-US" sz="1500" b="1" dirty="0">
                <a:sym typeface="Symbol" pitchFamily="18" charset="2"/>
              </a:rPr>
              <a:t>  pelvic radiotherapy</a:t>
            </a:r>
          </a:p>
          <a:p>
            <a:pPr eaLnBrk="0" hangingPunct="0">
              <a:lnSpc>
                <a:spcPct val="40000"/>
              </a:lnSpc>
              <a:spcBef>
                <a:spcPct val="50000"/>
              </a:spcBef>
              <a:buClr>
                <a:srgbClr val="FF0000"/>
              </a:buClr>
            </a:pPr>
            <a:endParaRPr lang="en-US" sz="1500" b="1" dirty="0">
              <a:sym typeface="Symbol" pitchFamily="18" charset="2"/>
            </a:endParaRPr>
          </a:p>
          <a:p>
            <a:pPr eaLnBrk="0" hangingPunct="0">
              <a:lnSpc>
                <a:spcPct val="40000"/>
              </a:lnSpc>
              <a:spcBef>
                <a:spcPct val="50000"/>
              </a:spcBef>
              <a:buClr>
                <a:srgbClr val="FF0000"/>
              </a:buClr>
              <a:buFontTx/>
              <a:buChar char="•"/>
            </a:pPr>
            <a:r>
              <a:rPr lang="en-US" sz="1500" b="1" dirty="0">
                <a:sym typeface="Symbol" pitchFamily="18" charset="2"/>
              </a:rPr>
              <a:t> C</a:t>
            </a:r>
            <a:r>
              <a:rPr lang="en-US" sz="1500" b="1" dirty="0" smtClean="0">
                <a:sym typeface="Symbol" pitchFamily="18" charset="2"/>
              </a:rPr>
              <a:t>entre </a:t>
            </a:r>
            <a:r>
              <a:rPr lang="en-US" sz="1500" b="1" dirty="0">
                <a:sym typeface="Symbol" pitchFamily="18" charset="2"/>
              </a:rPr>
              <a:t>pre-defines</a:t>
            </a:r>
          </a:p>
          <a:p>
            <a:pPr eaLnBrk="0" hangingPunct="0">
              <a:lnSpc>
                <a:spcPct val="40000"/>
              </a:lnSpc>
              <a:spcBef>
                <a:spcPct val="50000"/>
              </a:spcBef>
              <a:buClr>
                <a:srgbClr val="FF0000"/>
              </a:buClr>
            </a:pPr>
            <a:r>
              <a:rPr lang="en-US" sz="1500" b="1" dirty="0">
                <a:sym typeface="Symbol" pitchFamily="18" charset="2"/>
              </a:rPr>
              <a:t>  chemotherapy regimen</a:t>
            </a:r>
          </a:p>
          <a:p>
            <a:pPr eaLnBrk="0" hangingPunct="0">
              <a:lnSpc>
                <a:spcPct val="40000"/>
              </a:lnSpc>
              <a:spcBef>
                <a:spcPct val="50000"/>
              </a:spcBef>
              <a:buClr>
                <a:srgbClr val="FF0000"/>
              </a:buClr>
            </a:pPr>
            <a:r>
              <a:rPr lang="en-US" sz="1500" b="1" dirty="0">
                <a:sym typeface="Symbol" pitchFamily="18" charset="2"/>
              </a:rPr>
              <a:t>  (for both arms)</a:t>
            </a:r>
          </a:p>
        </p:txBody>
      </p:sp>
      <p:sp>
        <p:nvSpPr>
          <p:cNvPr id="68613" name="Text Box 13"/>
          <p:cNvSpPr txBox="1">
            <a:spLocks noChangeArrowheads="1"/>
          </p:cNvSpPr>
          <p:nvPr/>
        </p:nvSpPr>
        <p:spPr bwMode="auto">
          <a:xfrm>
            <a:off x="2492375" y="5033963"/>
            <a:ext cx="6373813" cy="1635125"/>
          </a:xfrm>
          <a:prstGeom prst="rect">
            <a:avLst/>
          </a:prstGeom>
          <a:solidFill>
            <a:schemeClr val="bg2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20000"/>
              </a:lnSpc>
              <a:buClr>
                <a:srgbClr val="FF0000"/>
              </a:buClr>
              <a:tabLst>
                <a:tab pos="2062163" algn="l"/>
              </a:tabLst>
            </a:pPr>
            <a:r>
              <a:rPr lang="de-DE" sz="1400" i="1" dirty="0"/>
              <a:t>Endpoints: OS, PFS, Tox, QoL     </a:t>
            </a:r>
          </a:p>
          <a:p>
            <a:pPr eaLnBrk="0" hangingPunct="0">
              <a:lnSpc>
                <a:spcPct val="120000"/>
              </a:lnSpc>
              <a:buClr>
                <a:srgbClr val="FF0000"/>
              </a:buClr>
              <a:tabLst>
                <a:tab pos="2062163" algn="l"/>
              </a:tabLst>
            </a:pPr>
            <a:r>
              <a:rPr lang="de-DE" sz="1400" i="1" dirty="0"/>
              <a:t>Strata: centre, age (+/-65)</a:t>
            </a:r>
          </a:p>
          <a:p>
            <a:pPr eaLnBrk="0" hangingPunct="0">
              <a:lnSpc>
                <a:spcPct val="120000"/>
              </a:lnSpc>
              <a:buClr>
                <a:srgbClr val="FF0000"/>
              </a:buClr>
              <a:tabLst>
                <a:tab pos="2062163" algn="l"/>
              </a:tabLst>
            </a:pPr>
            <a:r>
              <a:rPr lang="de-DE" sz="1400" i="1" dirty="0"/>
              <a:t>Recommended regimen:  </a:t>
            </a:r>
            <a:r>
              <a:rPr lang="de-DE" sz="1400" i="1" dirty="0" smtClean="0"/>
              <a:t>carbo-pegylated liposomal doxorubicin (PLD)</a:t>
            </a:r>
            <a:endParaRPr lang="de-DE" sz="1400" i="1" dirty="0"/>
          </a:p>
          <a:p>
            <a:pPr eaLnBrk="0" hangingPunct="0">
              <a:lnSpc>
                <a:spcPct val="120000"/>
              </a:lnSpc>
              <a:buClr>
                <a:srgbClr val="FF0000"/>
              </a:buClr>
              <a:tabLst>
                <a:tab pos="2062163" algn="l"/>
              </a:tabLst>
            </a:pPr>
            <a:r>
              <a:rPr lang="de-DE" sz="1400" i="1" dirty="0"/>
              <a:t>	carbo-gemcitabine +/- bevacizumab</a:t>
            </a:r>
          </a:p>
          <a:p>
            <a:pPr eaLnBrk="0" hangingPunct="0">
              <a:lnSpc>
                <a:spcPct val="120000"/>
              </a:lnSpc>
              <a:buClr>
                <a:srgbClr val="FF0000"/>
              </a:buClr>
              <a:tabLst>
                <a:tab pos="2062163" algn="l"/>
              </a:tabLst>
            </a:pPr>
            <a:r>
              <a:rPr lang="de-DE" sz="1400" i="1" dirty="0"/>
              <a:t>	carbo-paclitaxel</a:t>
            </a:r>
          </a:p>
          <a:p>
            <a:pPr eaLnBrk="0" hangingPunct="0">
              <a:lnSpc>
                <a:spcPct val="120000"/>
              </a:lnSpc>
              <a:buClr>
                <a:srgbClr val="FF0000"/>
              </a:buClr>
              <a:tabLst>
                <a:tab pos="2062163" algn="l"/>
              </a:tabLst>
            </a:pPr>
            <a:r>
              <a:rPr lang="de-DE" sz="1400" i="1" dirty="0"/>
              <a:t>	any other </a:t>
            </a:r>
            <a:r>
              <a:rPr lang="de-DE" sz="1400" i="1" dirty="0" smtClean="0"/>
              <a:t>platinum-containing </a:t>
            </a:r>
            <a:r>
              <a:rPr lang="de-DE" sz="1400" i="1" dirty="0"/>
              <a:t>regimen within studies</a:t>
            </a:r>
          </a:p>
        </p:txBody>
      </p:sp>
      <p:sp>
        <p:nvSpPr>
          <p:cNvPr id="68614" name="Text Box 16"/>
          <p:cNvSpPr txBox="1">
            <a:spLocks noChangeArrowheads="1"/>
          </p:cNvSpPr>
          <p:nvPr/>
        </p:nvSpPr>
        <p:spPr bwMode="auto">
          <a:xfrm>
            <a:off x="0" y="158754"/>
            <a:ext cx="9144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600" b="1" dirty="0"/>
              <a:t>DESKTOP III (</a:t>
            </a:r>
            <a:r>
              <a:rPr lang="en-US" sz="2800" b="1" dirty="0"/>
              <a:t>AGO – OVAR OP.4; ENGOT-ov20</a:t>
            </a:r>
            <a:r>
              <a:rPr lang="en-US" sz="3600" b="1" dirty="0"/>
              <a:t>)</a:t>
            </a:r>
          </a:p>
        </p:txBody>
      </p:sp>
      <p:sp>
        <p:nvSpPr>
          <p:cNvPr id="68615" name="Rectangle 18"/>
          <p:cNvSpPr>
            <a:spLocks noChangeArrowheads="1"/>
          </p:cNvSpPr>
          <p:nvPr/>
        </p:nvSpPr>
        <p:spPr bwMode="auto">
          <a:xfrm rot="2828289">
            <a:off x="3419475" y="3500438"/>
            <a:ext cx="876300" cy="876300"/>
          </a:xfrm>
          <a:prstGeom prst="rect">
            <a:avLst/>
          </a:prstGeom>
          <a:solidFill>
            <a:schemeClr val="tx1"/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68616" name="Line 19"/>
          <p:cNvSpPr>
            <a:spLocks noChangeShapeType="1"/>
          </p:cNvSpPr>
          <p:nvPr/>
        </p:nvSpPr>
        <p:spPr bwMode="auto">
          <a:xfrm>
            <a:off x="4459288" y="3987800"/>
            <a:ext cx="433387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>
            <a:spAutoFit/>
          </a:bodyPr>
          <a:lstStyle/>
          <a:p>
            <a:endParaRPr lang="de-DE"/>
          </a:p>
        </p:txBody>
      </p:sp>
      <p:sp>
        <p:nvSpPr>
          <p:cNvPr id="68617" name="Line 20"/>
          <p:cNvSpPr>
            <a:spLocks noChangeShapeType="1"/>
          </p:cNvSpPr>
          <p:nvPr/>
        </p:nvSpPr>
        <p:spPr bwMode="auto">
          <a:xfrm>
            <a:off x="5321300" y="1771650"/>
            <a:ext cx="43338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>
            <a:spAutoFit/>
          </a:bodyPr>
          <a:lstStyle/>
          <a:p>
            <a:endParaRPr lang="de-DE"/>
          </a:p>
        </p:txBody>
      </p:sp>
      <p:sp>
        <p:nvSpPr>
          <p:cNvPr id="68618" name="Rectangle 21"/>
          <p:cNvSpPr>
            <a:spLocks noChangeArrowheads="1"/>
          </p:cNvSpPr>
          <p:nvPr/>
        </p:nvSpPr>
        <p:spPr bwMode="auto">
          <a:xfrm>
            <a:off x="3378200" y="3727450"/>
            <a:ext cx="8826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Clr>
                <a:srgbClr val="FF0000"/>
              </a:buClr>
            </a:pPr>
            <a:r>
              <a:rPr lang="en-US" b="1">
                <a:solidFill>
                  <a:schemeClr val="bg1"/>
                </a:solidFill>
              </a:rPr>
              <a:t>No OP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68619" name="Rectangle 22"/>
          <p:cNvSpPr>
            <a:spLocks noChangeArrowheads="1"/>
          </p:cNvSpPr>
          <p:nvPr/>
        </p:nvSpPr>
        <p:spPr bwMode="auto">
          <a:xfrm>
            <a:off x="5840413" y="1050925"/>
            <a:ext cx="2435225" cy="144145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en-US" sz="1600" b="1" dirty="0"/>
              <a:t>Platinum-based</a:t>
            </a:r>
          </a:p>
          <a:p>
            <a:pPr eaLnBrk="0" hangingPunct="0"/>
            <a:r>
              <a:rPr lang="en-US" sz="1600" b="1" dirty="0"/>
              <a:t>c</a:t>
            </a:r>
            <a:r>
              <a:rPr lang="en-US" sz="1600" b="1" dirty="0" smtClean="0"/>
              <a:t>ombination </a:t>
            </a:r>
            <a:r>
              <a:rPr lang="en-US" sz="1600" b="1" dirty="0"/>
              <a:t>therapy</a:t>
            </a:r>
          </a:p>
          <a:p>
            <a:pPr eaLnBrk="0" hangingPunct="0">
              <a:lnSpc>
                <a:spcPct val="130000"/>
              </a:lnSpc>
            </a:pPr>
            <a:r>
              <a:rPr lang="en-US" sz="1400" i="1" dirty="0"/>
              <a:t>strongly recommended</a:t>
            </a:r>
          </a:p>
        </p:txBody>
      </p:sp>
      <p:sp>
        <p:nvSpPr>
          <p:cNvPr id="68620" name="Rectangle 23"/>
          <p:cNvSpPr>
            <a:spLocks noChangeArrowheads="1"/>
          </p:cNvSpPr>
          <p:nvPr/>
        </p:nvSpPr>
        <p:spPr bwMode="auto">
          <a:xfrm>
            <a:off x="4891088" y="3284538"/>
            <a:ext cx="2435225" cy="144145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en-US" sz="1600" b="1" dirty="0"/>
              <a:t>Immediate</a:t>
            </a:r>
          </a:p>
          <a:p>
            <a:pPr eaLnBrk="0" hangingPunct="0"/>
            <a:r>
              <a:rPr lang="en-US" sz="1600" b="1" dirty="0"/>
              <a:t>Platinum-based</a:t>
            </a:r>
          </a:p>
          <a:p>
            <a:pPr eaLnBrk="0" hangingPunct="0"/>
            <a:r>
              <a:rPr lang="en-US" sz="1600" b="1" dirty="0"/>
              <a:t>c</a:t>
            </a:r>
            <a:r>
              <a:rPr lang="en-US" sz="1600" b="1" dirty="0" smtClean="0"/>
              <a:t>ombination </a:t>
            </a:r>
            <a:r>
              <a:rPr lang="en-US" sz="1600" b="1" dirty="0"/>
              <a:t>therapy</a:t>
            </a:r>
          </a:p>
          <a:p>
            <a:pPr eaLnBrk="0" hangingPunct="0">
              <a:lnSpc>
                <a:spcPct val="120000"/>
              </a:lnSpc>
            </a:pPr>
            <a:r>
              <a:rPr lang="en-US" sz="1400" i="1" dirty="0"/>
              <a:t>strongly recommended</a:t>
            </a:r>
          </a:p>
        </p:txBody>
      </p:sp>
      <p:sp>
        <p:nvSpPr>
          <p:cNvPr id="68621" name="Line 24"/>
          <p:cNvSpPr>
            <a:spLocks noChangeShapeType="1"/>
          </p:cNvSpPr>
          <p:nvPr/>
        </p:nvSpPr>
        <p:spPr bwMode="auto">
          <a:xfrm>
            <a:off x="7337425" y="4003675"/>
            <a:ext cx="433388" cy="0"/>
          </a:xfrm>
          <a:prstGeom prst="line">
            <a:avLst/>
          </a:prstGeom>
          <a:noFill/>
          <a:ln w="28575">
            <a:solidFill>
              <a:srgbClr val="B2B2B2"/>
            </a:solidFill>
            <a:prstDash val="sysDot"/>
            <a:round/>
            <a:headEnd/>
            <a:tailEnd type="triangle" w="med" len="med"/>
          </a:ln>
        </p:spPr>
        <p:txBody>
          <a:bodyPr wrap="none">
            <a:spAutoFit/>
          </a:bodyPr>
          <a:lstStyle/>
          <a:p>
            <a:endParaRPr lang="de-DE"/>
          </a:p>
        </p:txBody>
      </p:sp>
      <p:sp>
        <p:nvSpPr>
          <p:cNvPr id="68622" name="Rectangle 25"/>
          <p:cNvSpPr>
            <a:spLocks noChangeArrowheads="1"/>
          </p:cNvSpPr>
          <p:nvPr/>
        </p:nvSpPr>
        <p:spPr bwMode="auto">
          <a:xfrm rot="2765936">
            <a:off x="7974013" y="3571875"/>
            <a:ext cx="876300" cy="876300"/>
          </a:xfrm>
          <a:prstGeom prst="rect">
            <a:avLst/>
          </a:prstGeom>
          <a:noFill/>
          <a:ln w="19050">
            <a:solidFill>
              <a:srgbClr val="B2B2B2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000" b="1">
              <a:solidFill>
                <a:srgbClr val="B2B2B2"/>
              </a:solidFill>
            </a:endParaRPr>
          </a:p>
        </p:txBody>
      </p:sp>
      <p:sp>
        <p:nvSpPr>
          <p:cNvPr id="68623" name="Rectangle 26"/>
          <p:cNvSpPr>
            <a:spLocks noChangeArrowheads="1"/>
          </p:cNvSpPr>
          <p:nvPr/>
        </p:nvSpPr>
        <p:spPr bwMode="auto">
          <a:xfrm>
            <a:off x="7999413" y="3703638"/>
            <a:ext cx="855662" cy="5175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buClr>
                <a:srgbClr val="FF0000"/>
              </a:buClr>
            </a:pPr>
            <a:r>
              <a:rPr lang="en-US" sz="1400" i="1">
                <a:solidFill>
                  <a:srgbClr val="B2B2B2"/>
                </a:solidFill>
              </a:rPr>
              <a:t>OP</a:t>
            </a:r>
          </a:p>
          <a:p>
            <a:pPr algn="ctr" eaLnBrk="0" hangingPunct="0">
              <a:buClr>
                <a:srgbClr val="FF0000"/>
              </a:buClr>
            </a:pPr>
            <a:r>
              <a:rPr lang="en-US" sz="1400" i="1">
                <a:solidFill>
                  <a:srgbClr val="B2B2B2"/>
                </a:solidFill>
              </a:rPr>
              <a:t>Allowed </a:t>
            </a:r>
            <a:endParaRPr lang="de-DE" sz="1400" i="1">
              <a:solidFill>
                <a:srgbClr val="B2B2B2"/>
              </a:solidFill>
            </a:endParaRPr>
          </a:p>
        </p:txBody>
      </p:sp>
      <p:sp>
        <p:nvSpPr>
          <p:cNvPr id="68624" name="Oval 4"/>
          <p:cNvSpPr>
            <a:spLocks noChangeArrowheads="1"/>
          </p:cNvSpPr>
          <p:nvPr/>
        </p:nvSpPr>
        <p:spPr bwMode="auto">
          <a:xfrm>
            <a:off x="2411413" y="2293938"/>
            <a:ext cx="1066800" cy="990600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</a:pPr>
            <a:r>
              <a:rPr lang="en-US" sz="2800" b="1">
                <a:solidFill>
                  <a:schemeClr val="bg1"/>
                </a:solidFill>
              </a:rPr>
              <a:t>R</a:t>
            </a:r>
          </a:p>
          <a:p>
            <a:pPr algn="ctr" eaLnBrk="0" hangingPunct="0">
              <a:spcBef>
                <a:spcPct val="20000"/>
              </a:spcBef>
            </a:pPr>
            <a:r>
              <a:rPr lang="en-US" sz="1600">
                <a:solidFill>
                  <a:schemeClr val="bg1"/>
                </a:solidFill>
              </a:rPr>
              <a:t>n = 408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/>
          <p:cNvSpPr>
            <a:spLocks noChangeArrowheads="1"/>
          </p:cNvSpPr>
          <p:nvPr/>
        </p:nvSpPr>
        <p:spPr bwMode="auto">
          <a:xfrm>
            <a:off x="1692275" y="404813"/>
            <a:ext cx="215900" cy="1444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402437" name="Text Box 5"/>
          <p:cNvSpPr txBox="1">
            <a:spLocks noChangeArrowheads="1"/>
          </p:cNvSpPr>
          <p:nvPr/>
        </p:nvSpPr>
        <p:spPr bwMode="auto">
          <a:xfrm>
            <a:off x="5791200" y="947738"/>
            <a:ext cx="2884488" cy="3968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2000" b="1" dirty="0">
                <a:latin typeface="Comic Sans MS" pitchFamily="66" charset="0"/>
                <a:cs typeface="Arial" pitchFamily="34" charset="0"/>
              </a:rPr>
              <a:t>The DESKTOP League</a:t>
            </a:r>
          </a:p>
        </p:txBody>
      </p:sp>
      <p:pic>
        <p:nvPicPr>
          <p:cNvPr id="69635" name="Grafik 4" descr="DEsktop countries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1628775"/>
            <a:ext cx="2767013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6" name="Grafik 5" descr="DESKTOP League.em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8950" y="152400"/>
            <a:ext cx="4818063" cy="668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heme/theme1.xml><?xml version="1.0" encoding="utf-8"?>
<a:theme xmlns:a="http://schemas.openxmlformats.org/drawingml/2006/main" name="Präsentation_KEM">
  <a:themeElements>
    <a:clrScheme name="Präsentation_KEM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Präsentation_KEM">
      <a:majorFont>
        <a:latin typeface="Calibri"/>
        <a:ea typeface=""/>
        <a:cs typeface="Arial"/>
      </a:majorFont>
      <a:minorFont>
        <a:latin typeface="Calibri"/>
        <a:ea typeface="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äsentation_KEM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Custom 87">
      <a:dk1>
        <a:srgbClr val="0A315A"/>
      </a:dk1>
      <a:lt1>
        <a:sysClr val="window" lastClr="FFFFFF"/>
      </a:lt1>
      <a:dk2>
        <a:srgbClr val="0865B6"/>
      </a:dk2>
      <a:lt2>
        <a:srgbClr val="FFDB2D"/>
      </a:lt2>
      <a:accent1>
        <a:srgbClr val="B0CAE4"/>
      </a:accent1>
      <a:accent2>
        <a:srgbClr val="D9504D"/>
      </a:accent2>
      <a:accent3>
        <a:srgbClr val="72C872"/>
      </a:accent3>
      <a:accent4>
        <a:srgbClr val="924DAC"/>
      </a:accent4>
      <a:accent5>
        <a:srgbClr val="2A7AA9"/>
      </a:accent5>
      <a:accent6>
        <a:srgbClr val="F79646"/>
      </a:accent6>
      <a:hlink>
        <a:srgbClr val="B472B2"/>
      </a:hlink>
      <a:folHlink>
        <a:srgbClr val="2FA57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Office Theme">
  <a:themeElements>
    <a:clrScheme name="Custom 57">
      <a:dk1>
        <a:srgbClr val="114F8B"/>
      </a:dk1>
      <a:lt1>
        <a:srgbClr val="FFFFFF"/>
      </a:lt1>
      <a:dk2>
        <a:srgbClr val="1C2A49"/>
      </a:dk2>
      <a:lt2>
        <a:srgbClr val="83C3F0"/>
      </a:lt2>
      <a:accent1>
        <a:srgbClr val="7AD4FF"/>
      </a:accent1>
      <a:accent2>
        <a:srgbClr val="C02D4D"/>
      </a:accent2>
      <a:accent3>
        <a:srgbClr val="4BBB59"/>
      </a:accent3>
      <a:accent4>
        <a:srgbClr val="FFD766"/>
      </a:accent4>
      <a:accent5>
        <a:srgbClr val="B6C3D0"/>
      </a:accent5>
      <a:accent6>
        <a:srgbClr val="F79646"/>
      </a:accent6>
      <a:hlink>
        <a:srgbClr val="7656A2"/>
      </a:hlink>
      <a:folHlink>
        <a:srgbClr val="9D3E94"/>
      </a:folHlink>
    </a:clrScheme>
    <a:fontScheme name="Breeze">
      <a:majorFont>
        <a:latin typeface="News Gothic MT"/>
        <a:ea typeface=""/>
        <a:cs typeface=""/>
        <a:font script="Jpan" typeface="ＭＳ Ｐゴシック"/>
      </a:majorFont>
      <a:minorFont>
        <a:latin typeface="News Gothic MT"/>
        <a:ea typeface=""/>
        <a:cs typeface=""/>
        <a:font script="Jpan"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Default Design">
  <a:themeElements>
    <a:clrScheme name="1_Default Design 26">
      <a:dk1>
        <a:srgbClr val="000000"/>
      </a:dk1>
      <a:lt1>
        <a:srgbClr val="FFFFFF"/>
      </a:lt1>
      <a:dk2>
        <a:srgbClr val="000066"/>
      </a:dk2>
      <a:lt2>
        <a:srgbClr val="F09828"/>
      </a:lt2>
      <a:accent1>
        <a:srgbClr val="DDDA68"/>
      </a:accent1>
      <a:accent2>
        <a:srgbClr val="99D0D7"/>
      </a:accent2>
      <a:accent3>
        <a:srgbClr val="AAAAB8"/>
      </a:accent3>
      <a:accent4>
        <a:srgbClr val="DADADA"/>
      </a:accent4>
      <a:accent5>
        <a:srgbClr val="EBEAB9"/>
      </a:accent5>
      <a:accent6>
        <a:srgbClr val="8ABCC3"/>
      </a:accent6>
      <a:hlink>
        <a:srgbClr val="7FE258"/>
      </a:hlink>
      <a:folHlink>
        <a:srgbClr val="DF9189"/>
      </a:folHlink>
    </a:clrScheme>
    <a:fontScheme name="1_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1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16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17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18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9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20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21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22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23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24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25">
        <a:dk1>
          <a:srgbClr val="000000"/>
        </a:dk1>
        <a:lt1>
          <a:srgbClr val="FFFFFF"/>
        </a:lt1>
        <a:dk2>
          <a:srgbClr val="6A737B"/>
        </a:dk2>
        <a:lt2>
          <a:srgbClr val="F09828"/>
        </a:lt2>
        <a:accent1>
          <a:srgbClr val="DDDA68"/>
        </a:accent1>
        <a:accent2>
          <a:srgbClr val="99D0D7"/>
        </a:accent2>
        <a:accent3>
          <a:srgbClr val="B9BCBF"/>
        </a:accent3>
        <a:accent4>
          <a:srgbClr val="DADADA"/>
        </a:accent4>
        <a:accent5>
          <a:srgbClr val="EBEAB9"/>
        </a:accent5>
        <a:accent6>
          <a:srgbClr val="8ABCC3"/>
        </a:accent6>
        <a:hlink>
          <a:srgbClr val="7FE258"/>
        </a:hlink>
        <a:folHlink>
          <a:srgbClr val="DF918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26">
        <a:dk1>
          <a:srgbClr val="000000"/>
        </a:dk1>
        <a:lt1>
          <a:srgbClr val="FFFFFF"/>
        </a:lt1>
        <a:dk2>
          <a:srgbClr val="000066"/>
        </a:dk2>
        <a:lt2>
          <a:srgbClr val="F09828"/>
        </a:lt2>
        <a:accent1>
          <a:srgbClr val="DDDA68"/>
        </a:accent1>
        <a:accent2>
          <a:srgbClr val="99D0D7"/>
        </a:accent2>
        <a:accent3>
          <a:srgbClr val="AAAAB8"/>
        </a:accent3>
        <a:accent4>
          <a:srgbClr val="DADADA"/>
        </a:accent4>
        <a:accent5>
          <a:srgbClr val="EBEAB9"/>
        </a:accent5>
        <a:accent6>
          <a:srgbClr val="8ABCC3"/>
        </a:accent6>
        <a:hlink>
          <a:srgbClr val="7FE258"/>
        </a:hlink>
        <a:folHlink>
          <a:srgbClr val="DF918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Präsentation_KEM">
  <a:themeElements>
    <a:clrScheme name="1_Präsentation_KEM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Präsentation_KEM">
      <a:majorFont>
        <a:latin typeface="Calibri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Präsentation_KEM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_Hintergrund adb">
  <a:themeElements>
    <a:clrScheme name="">
      <a:dk1>
        <a:srgbClr val="232323"/>
      </a:dk1>
      <a:lt1>
        <a:srgbClr val="FFFFFF"/>
      </a:lt1>
      <a:dk2>
        <a:srgbClr val="00279F"/>
      </a:dk2>
      <a:lt2>
        <a:srgbClr val="FC0128"/>
      </a:lt2>
      <a:accent1>
        <a:srgbClr val="114FFB"/>
      </a:accent1>
      <a:accent2>
        <a:srgbClr val="00DFCA"/>
      </a:accent2>
      <a:accent3>
        <a:srgbClr val="AAACCD"/>
      </a:accent3>
      <a:accent4>
        <a:srgbClr val="DADADA"/>
      </a:accent4>
      <a:accent5>
        <a:srgbClr val="AAB2FD"/>
      </a:accent5>
      <a:accent6>
        <a:srgbClr val="00CAB7"/>
      </a:accent6>
      <a:hlink>
        <a:srgbClr val="FAFD00"/>
      </a:hlink>
      <a:folHlink>
        <a:srgbClr val="474747"/>
      </a:folHlink>
    </a:clrScheme>
    <a:fontScheme name="2_Hintergrund adb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Hintergrund adb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intergrund adb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intergrund adb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intergrund adb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intergrund adb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intergrund adb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intergrund adb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2028</Words>
  <Application>Microsoft Office PowerPoint</Application>
  <PresentationFormat>On-screen Show (4:3)</PresentationFormat>
  <Paragraphs>509</Paragraphs>
  <Slides>33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7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Präsentation_KEM</vt:lpstr>
      <vt:lpstr>Office Theme</vt:lpstr>
      <vt:lpstr>1_Office Theme</vt:lpstr>
      <vt:lpstr>1_Default Design</vt:lpstr>
      <vt:lpstr>1_Präsentation_KEM</vt:lpstr>
      <vt:lpstr>2_Hintergrund adb</vt:lpstr>
      <vt:lpstr>Custom Design</vt:lpstr>
      <vt:lpstr>PowerPoint Presentation</vt:lpstr>
      <vt:lpstr>PowerPoint Presentation</vt:lpstr>
      <vt:lpstr>PowerPoint Presentation</vt:lpstr>
      <vt:lpstr>What would you recommend?</vt:lpstr>
      <vt:lpstr>What would you recommend?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Which strategy would you recommend? (either with or w/o prior surgery)</vt:lpstr>
      <vt:lpstr>Which strategy would you recommend? (either with or w/o prior surgery)</vt:lpstr>
      <vt:lpstr>PowerPoint Presentation</vt:lpstr>
      <vt:lpstr>PowerPoint Presentation</vt:lpstr>
      <vt:lpstr>PowerPoint Presentation</vt:lpstr>
      <vt:lpstr>PowerPoint Presentation</vt:lpstr>
      <vt:lpstr>CALYPSO / AGO-OVAR 2.9</vt:lpstr>
      <vt:lpstr>Progression-Free Survival (ITT)</vt:lpstr>
      <vt:lpstr>Platinum Combinations in PT-Sensitive ROC: How to Incorporate All the Available Data?</vt:lpstr>
      <vt:lpstr>PowerPoint Presentation</vt:lpstr>
      <vt:lpstr>OCEANS: Study Schema</vt:lpstr>
      <vt:lpstr>OCEANS: Efficacy PFS and OR</vt:lpstr>
      <vt:lpstr>OCEANS: Survival Analyses</vt:lpstr>
      <vt:lpstr>PowerPoint Presentation</vt:lpstr>
      <vt:lpstr>PowerPoint Presentation</vt:lpstr>
      <vt:lpstr>PowerPoint Presentation</vt:lpstr>
      <vt:lpstr>  </vt:lpstr>
      <vt:lpstr>PowerPoint Presentation</vt:lpstr>
      <vt:lpstr>‘Study 19’ Randomized trial of maintenance olaparib in platinum-sensitive high-grade serous relapsed ovarian cancer</vt:lpstr>
      <vt:lpstr>Results: BRCA Testing</vt:lpstr>
      <vt:lpstr>PFS in Patients With a BRCA1/2 Mutation*</vt:lpstr>
      <vt:lpstr>PowerPoint Presentation</vt:lpstr>
      <vt:lpstr>PowerPoint Presentation</vt:lpstr>
    </vt:vector>
  </TitlesOfParts>
  <Company>AGO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adb</dc:creator>
  <cp:lastModifiedBy>Amy Furedy, RN, OCN</cp:lastModifiedBy>
  <cp:revision>467</cp:revision>
  <cp:lastPrinted>2015-02-23T13:18:27Z</cp:lastPrinted>
  <dcterms:created xsi:type="dcterms:W3CDTF">2008-08-17T16:54:36Z</dcterms:created>
  <dcterms:modified xsi:type="dcterms:W3CDTF">2015-02-23T15:47:29Z</dcterms:modified>
</cp:coreProperties>
</file>